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31"/>
  </p:notesMasterIdLst>
  <p:sldIdLst>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1" r:id="rId20"/>
    <p:sldId id="274" r:id="rId21"/>
    <p:sldId id="275" r:id="rId22"/>
    <p:sldId id="276" r:id="rId23"/>
    <p:sldId id="277" r:id="rId24"/>
    <p:sldId id="278" r:id="rId25"/>
    <p:sldId id="279" r:id="rId26"/>
    <p:sldId id="282" r:id="rId27"/>
    <p:sldId id="283" r:id="rId28"/>
    <p:sldId id="284" r:id="rId29"/>
    <p:sldId id="25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Open Sans" panose="020B0606030504020204" pitchFamily="34" charset="0"/>
      <p:regular r:id="rId38"/>
      <p:bold r:id="rId39"/>
      <p:italic r:id="rId40"/>
      <p:boldItalic r:id="rId41"/>
    </p:embeddedFont>
    <p:embeddedFont>
      <p:font typeface="Proxima Nova Black" panose="02000506030000020004" pitchFamily="2" charset="0"/>
      <p:bold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
      <p:font typeface="Tahoma" panose="020B0604030504040204" pitchFamily="34"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bov Koliasa" initials="LK" lastIdx="1" clrIdx="0">
    <p:extLst>
      <p:ext uri="{19B8F6BF-5375-455C-9EA6-DF929625EA0E}">
        <p15:presenceInfo xmlns:p15="http://schemas.microsoft.com/office/powerpoint/2012/main" userId="S-1-5-21-1616658355-542656501-1971066577-102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89" autoAdjust="0"/>
  </p:normalViewPr>
  <p:slideViewPr>
    <p:cSldViewPr snapToGrid="0">
      <p:cViewPr varScale="1">
        <p:scale>
          <a:sx n="101" d="100"/>
          <a:sy n="101" d="100"/>
        </p:scale>
        <p:origin x="99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B4220-A7DC-413C-80BB-930E1B97217A}" type="doc">
      <dgm:prSet loTypeId="urn:microsoft.com/office/officeart/2005/8/layout/cycle1" loCatId="cycle" qsTypeId="urn:microsoft.com/office/officeart/2005/8/quickstyle/simple1" qsCatId="simple" csTypeId="urn:microsoft.com/office/officeart/2005/8/colors/accent2_2" csCatId="accent2" phldr="1"/>
      <dgm:spPr/>
      <dgm:t>
        <a:bodyPr/>
        <a:lstStyle/>
        <a:p>
          <a:endParaRPr lang="en-US"/>
        </a:p>
      </dgm:t>
    </dgm:pt>
    <dgm:pt modelId="{C6FF5901-E198-48F4-81FC-91EC48B88D57}">
      <dgm:prSet phldrT="[Text]"/>
      <dgm:spPr/>
      <dgm:t>
        <a:bodyPr/>
        <a:lstStyle/>
        <a:p>
          <a:r>
            <a:rPr lang="en-US" dirty="0"/>
            <a:t>clone repository</a:t>
          </a:r>
        </a:p>
      </dgm:t>
    </dgm:pt>
    <dgm:pt modelId="{20EBF53D-1BA8-4FCF-82F2-2D01584279A6}" type="parTrans" cxnId="{CF78D4F5-4A74-40E9-BC7C-BEBD69462FF1}">
      <dgm:prSet/>
      <dgm:spPr/>
      <dgm:t>
        <a:bodyPr/>
        <a:lstStyle/>
        <a:p>
          <a:endParaRPr lang="en-US"/>
        </a:p>
      </dgm:t>
    </dgm:pt>
    <dgm:pt modelId="{C51E8B95-F1EE-42E4-AC5D-46CB1A7EA3D2}" type="sibTrans" cxnId="{CF78D4F5-4A74-40E9-BC7C-BEBD69462FF1}">
      <dgm:prSet/>
      <dgm:spPr/>
      <dgm:t>
        <a:bodyPr/>
        <a:lstStyle/>
        <a:p>
          <a:endParaRPr lang="en-US"/>
        </a:p>
      </dgm:t>
    </dgm:pt>
    <dgm:pt modelId="{E55D1CC7-A54B-496D-8577-E42DCF7028E7}">
      <dgm:prSet phldrT="[Text]"/>
      <dgm:spPr/>
      <dgm:t>
        <a:bodyPr/>
        <a:lstStyle/>
        <a:p>
          <a:r>
            <a:rPr lang="en-US" dirty="0"/>
            <a:t>modify branch</a:t>
          </a:r>
        </a:p>
      </dgm:t>
    </dgm:pt>
    <dgm:pt modelId="{24FE2B37-7731-403C-8746-6A0CBAE8E29B}" type="parTrans" cxnId="{04B2EECD-F758-44A7-ACB3-EC18BF9B2B68}">
      <dgm:prSet/>
      <dgm:spPr/>
      <dgm:t>
        <a:bodyPr/>
        <a:lstStyle/>
        <a:p>
          <a:endParaRPr lang="en-US"/>
        </a:p>
      </dgm:t>
    </dgm:pt>
    <dgm:pt modelId="{D404C774-5B59-4EEB-866F-D5D1C1FEA251}" type="sibTrans" cxnId="{04B2EECD-F758-44A7-ACB3-EC18BF9B2B68}">
      <dgm:prSet/>
      <dgm:spPr/>
      <dgm:t>
        <a:bodyPr/>
        <a:lstStyle/>
        <a:p>
          <a:endParaRPr lang="en-US"/>
        </a:p>
      </dgm:t>
    </dgm:pt>
    <dgm:pt modelId="{E15FB53E-D7C8-49BE-A193-D135E8BEA2ED}">
      <dgm:prSet phldrT="[Text]"/>
      <dgm:spPr/>
      <dgm:t>
        <a:bodyPr/>
        <a:lstStyle/>
        <a:p>
          <a:r>
            <a:rPr lang="en-US" dirty="0"/>
            <a:t>update branch and review changes</a:t>
          </a:r>
        </a:p>
      </dgm:t>
    </dgm:pt>
    <dgm:pt modelId="{DD743FDB-A25C-42EF-A33C-51B30804B2BA}" type="parTrans" cxnId="{D7DD15CC-45E9-446C-A2B0-F3C25D1A4BE6}">
      <dgm:prSet/>
      <dgm:spPr/>
      <dgm:t>
        <a:bodyPr/>
        <a:lstStyle/>
        <a:p>
          <a:endParaRPr lang="en-US"/>
        </a:p>
      </dgm:t>
    </dgm:pt>
    <dgm:pt modelId="{BEFAF3DD-AAB8-4455-82DB-76E42F54F6F2}" type="sibTrans" cxnId="{D7DD15CC-45E9-446C-A2B0-F3C25D1A4BE6}">
      <dgm:prSet/>
      <dgm:spPr/>
      <dgm:t>
        <a:bodyPr/>
        <a:lstStyle/>
        <a:p>
          <a:endParaRPr lang="en-US"/>
        </a:p>
      </dgm:t>
    </dgm:pt>
    <dgm:pt modelId="{81FE9413-C886-45A9-A80C-08CFE273AEB8}">
      <dgm:prSet phldrT="[Text]"/>
      <dgm:spPr/>
      <dgm:t>
        <a:bodyPr/>
        <a:lstStyle/>
        <a:p>
          <a:r>
            <a:rPr lang="en-US" dirty="0"/>
            <a:t>commit changes</a:t>
          </a:r>
        </a:p>
      </dgm:t>
    </dgm:pt>
    <dgm:pt modelId="{2523A0FF-5326-4F43-8776-A3A7173AF6A6}" type="parTrans" cxnId="{466C8A5D-9271-41DA-8DB4-64C80E1281CA}">
      <dgm:prSet/>
      <dgm:spPr/>
      <dgm:t>
        <a:bodyPr/>
        <a:lstStyle/>
        <a:p>
          <a:endParaRPr lang="en-US"/>
        </a:p>
      </dgm:t>
    </dgm:pt>
    <dgm:pt modelId="{E424E93B-A0FD-46AB-99EC-0404B70EADBE}" type="sibTrans" cxnId="{466C8A5D-9271-41DA-8DB4-64C80E1281CA}">
      <dgm:prSet/>
      <dgm:spPr/>
      <dgm:t>
        <a:bodyPr/>
        <a:lstStyle/>
        <a:p>
          <a:endParaRPr lang="en-US"/>
        </a:p>
      </dgm:t>
    </dgm:pt>
    <dgm:pt modelId="{73D2DCF9-E29C-450F-9A72-E7E4F64927CF}">
      <dgm:prSet phldrT="[Text]"/>
      <dgm:spPr/>
      <dgm:t>
        <a:bodyPr/>
        <a:lstStyle/>
        <a:p>
          <a:r>
            <a:rPr lang="en-US" dirty="0"/>
            <a:t>push changes to repo</a:t>
          </a:r>
        </a:p>
      </dgm:t>
    </dgm:pt>
    <dgm:pt modelId="{413E8B84-7F17-4509-B00D-919FE7095402}" type="parTrans" cxnId="{E15B8F73-4854-4BA0-BCAB-B5A7D3AEF271}">
      <dgm:prSet/>
      <dgm:spPr/>
      <dgm:t>
        <a:bodyPr/>
        <a:lstStyle/>
        <a:p>
          <a:endParaRPr lang="en-US"/>
        </a:p>
      </dgm:t>
    </dgm:pt>
    <dgm:pt modelId="{2F755F05-E78F-4E2A-9002-C90FC80FFC14}" type="sibTrans" cxnId="{E15B8F73-4854-4BA0-BCAB-B5A7D3AEF271}">
      <dgm:prSet/>
      <dgm:spPr/>
      <dgm:t>
        <a:bodyPr/>
        <a:lstStyle/>
        <a:p>
          <a:endParaRPr lang="en-US"/>
        </a:p>
      </dgm:t>
    </dgm:pt>
    <dgm:pt modelId="{0E5AF3BB-197A-489A-999F-EECD239251C5}">
      <dgm:prSet phldrT="[Text]"/>
      <dgm:spPr/>
      <dgm:t>
        <a:bodyPr/>
        <a:lstStyle/>
        <a:p>
          <a:r>
            <a:rPr lang="en-US" dirty="0"/>
            <a:t>create your branch</a:t>
          </a:r>
        </a:p>
      </dgm:t>
    </dgm:pt>
    <dgm:pt modelId="{3DFBF268-F21F-4BE0-9AA9-A1BF1741ADA4}" type="parTrans" cxnId="{433FE6BF-8DEF-43DB-AB61-3A6F09D15DA6}">
      <dgm:prSet/>
      <dgm:spPr/>
      <dgm:t>
        <a:bodyPr/>
        <a:lstStyle/>
        <a:p>
          <a:endParaRPr lang="en-US"/>
        </a:p>
      </dgm:t>
    </dgm:pt>
    <dgm:pt modelId="{C89730C3-A8C0-4D7E-8FB1-085A01DE35AA}" type="sibTrans" cxnId="{433FE6BF-8DEF-43DB-AB61-3A6F09D15DA6}">
      <dgm:prSet/>
      <dgm:spPr/>
      <dgm:t>
        <a:bodyPr/>
        <a:lstStyle/>
        <a:p>
          <a:endParaRPr lang="en-US"/>
        </a:p>
      </dgm:t>
    </dgm:pt>
    <dgm:pt modelId="{C0ED294D-0D23-48A2-A6BB-8D9059EC104D}" type="pres">
      <dgm:prSet presAssocID="{258B4220-A7DC-413C-80BB-930E1B97217A}" presName="cycle" presStyleCnt="0">
        <dgm:presLayoutVars>
          <dgm:dir/>
          <dgm:resizeHandles val="exact"/>
        </dgm:presLayoutVars>
      </dgm:prSet>
      <dgm:spPr/>
    </dgm:pt>
    <dgm:pt modelId="{288FFE27-E253-4BD5-8F37-34B14D714E9A}" type="pres">
      <dgm:prSet presAssocID="{C6FF5901-E198-48F4-81FC-91EC48B88D57}" presName="dummy" presStyleCnt="0"/>
      <dgm:spPr/>
    </dgm:pt>
    <dgm:pt modelId="{52F1C0BA-B345-42C9-957F-3D251FA0AB95}" type="pres">
      <dgm:prSet presAssocID="{C6FF5901-E198-48F4-81FC-91EC48B88D57}" presName="node" presStyleLbl="revTx" presStyleIdx="0" presStyleCnt="6">
        <dgm:presLayoutVars>
          <dgm:bulletEnabled val="1"/>
        </dgm:presLayoutVars>
      </dgm:prSet>
      <dgm:spPr/>
    </dgm:pt>
    <dgm:pt modelId="{64F3D312-5CA5-4C04-AE23-0EEA01CE1E62}" type="pres">
      <dgm:prSet presAssocID="{C51E8B95-F1EE-42E4-AC5D-46CB1A7EA3D2}" presName="sibTrans" presStyleLbl="node1" presStyleIdx="0" presStyleCnt="6"/>
      <dgm:spPr/>
    </dgm:pt>
    <dgm:pt modelId="{F10D5DA5-C293-41C2-BE1E-5ADCEFE4E10B}" type="pres">
      <dgm:prSet presAssocID="{0E5AF3BB-197A-489A-999F-EECD239251C5}" presName="dummy" presStyleCnt="0"/>
      <dgm:spPr/>
    </dgm:pt>
    <dgm:pt modelId="{FD058D22-AA2A-40BD-9C19-3BA0252C5B43}" type="pres">
      <dgm:prSet presAssocID="{0E5AF3BB-197A-489A-999F-EECD239251C5}" presName="node" presStyleLbl="revTx" presStyleIdx="1" presStyleCnt="6">
        <dgm:presLayoutVars>
          <dgm:bulletEnabled val="1"/>
        </dgm:presLayoutVars>
      </dgm:prSet>
      <dgm:spPr/>
    </dgm:pt>
    <dgm:pt modelId="{D8876E3C-0CFF-457F-84A3-79B37A28523A}" type="pres">
      <dgm:prSet presAssocID="{C89730C3-A8C0-4D7E-8FB1-085A01DE35AA}" presName="sibTrans" presStyleLbl="node1" presStyleIdx="1" presStyleCnt="6"/>
      <dgm:spPr/>
    </dgm:pt>
    <dgm:pt modelId="{F7260ABC-B571-42D6-9796-B893496D74CA}" type="pres">
      <dgm:prSet presAssocID="{E55D1CC7-A54B-496D-8577-E42DCF7028E7}" presName="dummy" presStyleCnt="0"/>
      <dgm:spPr/>
    </dgm:pt>
    <dgm:pt modelId="{E5F7C68F-DB26-48A2-8E25-4D42AEF55A29}" type="pres">
      <dgm:prSet presAssocID="{E55D1CC7-A54B-496D-8577-E42DCF7028E7}" presName="node" presStyleLbl="revTx" presStyleIdx="2" presStyleCnt="6">
        <dgm:presLayoutVars>
          <dgm:bulletEnabled val="1"/>
        </dgm:presLayoutVars>
      </dgm:prSet>
      <dgm:spPr/>
    </dgm:pt>
    <dgm:pt modelId="{9AEF9714-278F-4854-9034-9223549A5D9F}" type="pres">
      <dgm:prSet presAssocID="{D404C774-5B59-4EEB-866F-D5D1C1FEA251}" presName="sibTrans" presStyleLbl="node1" presStyleIdx="2" presStyleCnt="6"/>
      <dgm:spPr/>
    </dgm:pt>
    <dgm:pt modelId="{9777353F-CB9A-490A-99DF-96880C548381}" type="pres">
      <dgm:prSet presAssocID="{E15FB53E-D7C8-49BE-A193-D135E8BEA2ED}" presName="dummy" presStyleCnt="0"/>
      <dgm:spPr/>
    </dgm:pt>
    <dgm:pt modelId="{9A0E85BA-E1EA-405A-BE43-D42D2EE59EF8}" type="pres">
      <dgm:prSet presAssocID="{E15FB53E-D7C8-49BE-A193-D135E8BEA2ED}" presName="node" presStyleLbl="revTx" presStyleIdx="3" presStyleCnt="6">
        <dgm:presLayoutVars>
          <dgm:bulletEnabled val="1"/>
        </dgm:presLayoutVars>
      </dgm:prSet>
      <dgm:spPr/>
    </dgm:pt>
    <dgm:pt modelId="{123BD52A-C4AB-4BFE-82B6-6C888FB88D59}" type="pres">
      <dgm:prSet presAssocID="{BEFAF3DD-AAB8-4455-82DB-76E42F54F6F2}" presName="sibTrans" presStyleLbl="node1" presStyleIdx="3" presStyleCnt="6"/>
      <dgm:spPr/>
    </dgm:pt>
    <dgm:pt modelId="{1EF8235C-94BF-45EE-98FF-4A8467C1C610}" type="pres">
      <dgm:prSet presAssocID="{81FE9413-C886-45A9-A80C-08CFE273AEB8}" presName="dummy" presStyleCnt="0"/>
      <dgm:spPr/>
    </dgm:pt>
    <dgm:pt modelId="{FE551FF7-5BAE-484E-AD9D-E3BB29560867}" type="pres">
      <dgm:prSet presAssocID="{81FE9413-C886-45A9-A80C-08CFE273AEB8}" presName="node" presStyleLbl="revTx" presStyleIdx="4" presStyleCnt="6">
        <dgm:presLayoutVars>
          <dgm:bulletEnabled val="1"/>
        </dgm:presLayoutVars>
      </dgm:prSet>
      <dgm:spPr/>
    </dgm:pt>
    <dgm:pt modelId="{58919BAC-0AAC-4D8F-99C4-719552F5E8F1}" type="pres">
      <dgm:prSet presAssocID="{E424E93B-A0FD-46AB-99EC-0404B70EADBE}" presName="sibTrans" presStyleLbl="node1" presStyleIdx="4" presStyleCnt="6"/>
      <dgm:spPr/>
    </dgm:pt>
    <dgm:pt modelId="{1FD42C23-55D8-4E45-849A-D240E88EF022}" type="pres">
      <dgm:prSet presAssocID="{73D2DCF9-E29C-450F-9A72-E7E4F64927CF}" presName="dummy" presStyleCnt="0"/>
      <dgm:spPr/>
    </dgm:pt>
    <dgm:pt modelId="{C3AFF327-BC27-42C6-AB5C-27858BDBF960}" type="pres">
      <dgm:prSet presAssocID="{73D2DCF9-E29C-450F-9A72-E7E4F64927CF}" presName="node" presStyleLbl="revTx" presStyleIdx="5" presStyleCnt="6">
        <dgm:presLayoutVars>
          <dgm:bulletEnabled val="1"/>
        </dgm:presLayoutVars>
      </dgm:prSet>
      <dgm:spPr/>
    </dgm:pt>
    <dgm:pt modelId="{29E69E07-9091-47BF-8CA6-654BEAD12954}" type="pres">
      <dgm:prSet presAssocID="{2F755F05-E78F-4E2A-9002-C90FC80FFC14}" presName="sibTrans" presStyleLbl="node1" presStyleIdx="5" presStyleCnt="6"/>
      <dgm:spPr/>
    </dgm:pt>
  </dgm:ptLst>
  <dgm:cxnLst>
    <dgm:cxn modelId="{AE3B7502-F8D4-41FC-943A-A9A17FC4B61F}" type="presOf" srcId="{C6FF5901-E198-48F4-81FC-91EC48B88D57}" destId="{52F1C0BA-B345-42C9-957F-3D251FA0AB95}" srcOrd="0" destOrd="0" presId="urn:microsoft.com/office/officeart/2005/8/layout/cycle1"/>
    <dgm:cxn modelId="{EC7EED17-2776-4D46-83A5-CE72172984E0}" type="presOf" srcId="{C51E8B95-F1EE-42E4-AC5D-46CB1A7EA3D2}" destId="{64F3D312-5CA5-4C04-AE23-0EEA01CE1E62}" srcOrd="0" destOrd="0" presId="urn:microsoft.com/office/officeart/2005/8/layout/cycle1"/>
    <dgm:cxn modelId="{C2A1B734-EBC8-45DF-A29A-B632E8269B5C}" type="presOf" srcId="{D404C774-5B59-4EEB-866F-D5D1C1FEA251}" destId="{9AEF9714-278F-4854-9034-9223549A5D9F}" srcOrd="0" destOrd="0" presId="urn:microsoft.com/office/officeart/2005/8/layout/cycle1"/>
    <dgm:cxn modelId="{898AE83E-5138-42AE-A80E-3DDE11C3CE1D}" type="presOf" srcId="{81FE9413-C886-45A9-A80C-08CFE273AEB8}" destId="{FE551FF7-5BAE-484E-AD9D-E3BB29560867}" srcOrd="0" destOrd="0" presId="urn:microsoft.com/office/officeart/2005/8/layout/cycle1"/>
    <dgm:cxn modelId="{466C8A5D-9271-41DA-8DB4-64C80E1281CA}" srcId="{258B4220-A7DC-413C-80BB-930E1B97217A}" destId="{81FE9413-C886-45A9-A80C-08CFE273AEB8}" srcOrd="4" destOrd="0" parTransId="{2523A0FF-5326-4F43-8776-A3A7173AF6A6}" sibTransId="{E424E93B-A0FD-46AB-99EC-0404B70EADBE}"/>
    <dgm:cxn modelId="{0112F95E-C562-4E39-8C1C-2895C2083E3B}" type="presOf" srcId="{73D2DCF9-E29C-450F-9A72-E7E4F64927CF}" destId="{C3AFF327-BC27-42C6-AB5C-27858BDBF960}" srcOrd="0" destOrd="0" presId="urn:microsoft.com/office/officeart/2005/8/layout/cycle1"/>
    <dgm:cxn modelId="{C2372C68-F801-4AE8-B867-86FF825EBF42}" type="presOf" srcId="{C89730C3-A8C0-4D7E-8FB1-085A01DE35AA}" destId="{D8876E3C-0CFF-457F-84A3-79B37A28523A}" srcOrd="0" destOrd="0" presId="urn:microsoft.com/office/officeart/2005/8/layout/cycle1"/>
    <dgm:cxn modelId="{BB55B76D-0F1B-4F3B-B98D-9D1FBBD6C886}" type="presOf" srcId="{E424E93B-A0FD-46AB-99EC-0404B70EADBE}" destId="{58919BAC-0AAC-4D8F-99C4-719552F5E8F1}" srcOrd="0" destOrd="0" presId="urn:microsoft.com/office/officeart/2005/8/layout/cycle1"/>
    <dgm:cxn modelId="{E15B8F73-4854-4BA0-BCAB-B5A7D3AEF271}" srcId="{258B4220-A7DC-413C-80BB-930E1B97217A}" destId="{73D2DCF9-E29C-450F-9A72-E7E4F64927CF}" srcOrd="5" destOrd="0" parTransId="{413E8B84-7F17-4509-B00D-919FE7095402}" sibTransId="{2F755F05-E78F-4E2A-9002-C90FC80FFC14}"/>
    <dgm:cxn modelId="{C1D1288A-3ED6-44C3-AD49-280CD3DFB81A}" type="presOf" srcId="{BEFAF3DD-AAB8-4455-82DB-76E42F54F6F2}" destId="{123BD52A-C4AB-4BFE-82B6-6C888FB88D59}" srcOrd="0" destOrd="0" presId="urn:microsoft.com/office/officeart/2005/8/layout/cycle1"/>
    <dgm:cxn modelId="{819ED38A-ADFA-4576-BD7B-51DC628EE8CD}" type="presOf" srcId="{258B4220-A7DC-413C-80BB-930E1B97217A}" destId="{C0ED294D-0D23-48A2-A6BB-8D9059EC104D}" srcOrd="0" destOrd="0" presId="urn:microsoft.com/office/officeart/2005/8/layout/cycle1"/>
    <dgm:cxn modelId="{C3047A94-4373-4BD8-8BA7-7F48321AAE7A}" type="presOf" srcId="{0E5AF3BB-197A-489A-999F-EECD239251C5}" destId="{FD058D22-AA2A-40BD-9C19-3BA0252C5B43}" srcOrd="0" destOrd="0" presId="urn:microsoft.com/office/officeart/2005/8/layout/cycle1"/>
    <dgm:cxn modelId="{85FCB4B0-9AD7-4E5A-AB33-235C44286A0F}" type="presOf" srcId="{2F755F05-E78F-4E2A-9002-C90FC80FFC14}" destId="{29E69E07-9091-47BF-8CA6-654BEAD12954}" srcOrd="0" destOrd="0" presId="urn:microsoft.com/office/officeart/2005/8/layout/cycle1"/>
    <dgm:cxn modelId="{227623BB-E6FB-48B0-BC62-6D7483E0DE5F}" type="presOf" srcId="{E55D1CC7-A54B-496D-8577-E42DCF7028E7}" destId="{E5F7C68F-DB26-48A2-8E25-4D42AEF55A29}" srcOrd="0" destOrd="0" presId="urn:microsoft.com/office/officeart/2005/8/layout/cycle1"/>
    <dgm:cxn modelId="{433FE6BF-8DEF-43DB-AB61-3A6F09D15DA6}" srcId="{258B4220-A7DC-413C-80BB-930E1B97217A}" destId="{0E5AF3BB-197A-489A-999F-EECD239251C5}" srcOrd="1" destOrd="0" parTransId="{3DFBF268-F21F-4BE0-9AA9-A1BF1741ADA4}" sibTransId="{C89730C3-A8C0-4D7E-8FB1-085A01DE35AA}"/>
    <dgm:cxn modelId="{FF9BD1CA-D010-4F6F-AA6D-3A6985393288}" type="presOf" srcId="{E15FB53E-D7C8-49BE-A193-D135E8BEA2ED}" destId="{9A0E85BA-E1EA-405A-BE43-D42D2EE59EF8}" srcOrd="0" destOrd="0" presId="urn:microsoft.com/office/officeart/2005/8/layout/cycle1"/>
    <dgm:cxn modelId="{D7DD15CC-45E9-446C-A2B0-F3C25D1A4BE6}" srcId="{258B4220-A7DC-413C-80BB-930E1B97217A}" destId="{E15FB53E-D7C8-49BE-A193-D135E8BEA2ED}" srcOrd="3" destOrd="0" parTransId="{DD743FDB-A25C-42EF-A33C-51B30804B2BA}" sibTransId="{BEFAF3DD-AAB8-4455-82DB-76E42F54F6F2}"/>
    <dgm:cxn modelId="{04B2EECD-F758-44A7-ACB3-EC18BF9B2B68}" srcId="{258B4220-A7DC-413C-80BB-930E1B97217A}" destId="{E55D1CC7-A54B-496D-8577-E42DCF7028E7}" srcOrd="2" destOrd="0" parTransId="{24FE2B37-7731-403C-8746-6A0CBAE8E29B}" sibTransId="{D404C774-5B59-4EEB-866F-D5D1C1FEA251}"/>
    <dgm:cxn modelId="{CF78D4F5-4A74-40E9-BC7C-BEBD69462FF1}" srcId="{258B4220-A7DC-413C-80BB-930E1B97217A}" destId="{C6FF5901-E198-48F4-81FC-91EC48B88D57}" srcOrd="0" destOrd="0" parTransId="{20EBF53D-1BA8-4FCF-82F2-2D01584279A6}" sibTransId="{C51E8B95-F1EE-42E4-AC5D-46CB1A7EA3D2}"/>
    <dgm:cxn modelId="{F9C91C3A-62AF-4DDF-9954-7AEA5F3B5A10}" type="presParOf" srcId="{C0ED294D-0D23-48A2-A6BB-8D9059EC104D}" destId="{288FFE27-E253-4BD5-8F37-34B14D714E9A}" srcOrd="0" destOrd="0" presId="urn:microsoft.com/office/officeart/2005/8/layout/cycle1"/>
    <dgm:cxn modelId="{B0D63DA3-6B2E-428A-9509-3EDD47A61426}" type="presParOf" srcId="{C0ED294D-0D23-48A2-A6BB-8D9059EC104D}" destId="{52F1C0BA-B345-42C9-957F-3D251FA0AB95}" srcOrd="1" destOrd="0" presId="urn:microsoft.com/office/officeart/2005/8/layout/cycle1"/>
    <dgm:cxn modelId="{5DC20672-A7DE-4BF7-9B41-3FC86179560C}" type="presParOf" srcId="{C0ED294D-0D23-48A2-A6BB-8D9059EC104D}" destId="{64F3D312-5CA5-4C04-AE23-0EEA01CE1E62}" srcOrd="2" destOrd="0" presId="urn:microsoft.com/office/officeart/2005/8/layout/cycle1"/>
    <dgm:cxn modelId="{EC7FC34F-A553-4968-9293-74E8CEA606A3}" type="presParOf" srcId="{C0ED294D-0D23-48A2-A6BB-8D9059EC104D}" destId="{F10D5DA5-C293-41C2-BE1E-5ADCEFE4E10B}" srcOrd="3" destOrd="0" presId="urn:microsoft.com/office/officeart/2005/8/layout/cycle1"/>
    <dgm:cxn modelId="{58D31D78-DA09-416A-A049-07CCCBA2F05C}" type="presParOf" srcId="{C0ED294D-0D23-48A2-A6BB-8D9059EC104D}" destId="{FD058D22-AA2A-40BD-9C19-3BA0252C5B43}" srcOrd="4" destOrd="0" presId="urn:microsoft.com/office/officeart/2005/8/layout/cycle1"/>
    <dgm:cxn modelId="{6BE66D31-86A8-4283-9208-CE28C29E236B}" type="presParOf" srcId="{C0ED294D-0D23-48A2-A6BB-8D9059EC104D}" destId="{D8876E3C-0CFF-457F-84A3-79B37A28523A}" srcOrd="5" destOrd="0" presId="urn:microsoft.com/office/officeart/2005/8/layout/cycle1"/>
    <dgm:cxn modelId="{A35B1C16-8469-46E5-8DA1-93E6410611DC}" type="presParOf" srcId="{C0ED294D-0D23-48A2-A6BB-8D9059EC104D}" destId="{F7260ABC-B571-42D6-9796-B893496D74CA}" srcOrd="6" destOrd="0" presId="urn:microsoft.com/office/officeart/2005/8/layout/cycle1"/>
    <dgm:cxn modelId="{1E0F5BAB-0811-494C-9A5C-14829E7DB6D5}" type="presParOf" srcId="{C0ED294D-0D23-48A2-A6BB-8D9059EC104D}" destId="{E5F7C68F-DB26-48A2-8E25-4D42AEF55A29}" srcOrd="7" destOrd="0" presId="urn:microsoft.com/office/officeart/2005/8/layout/cycle1"/>
    <dgm:cxn modelId="{C60CA7C4-0AE2-4894-8235-BB971203BFAA}" type="presParOf" srcId="{C0ED294D-0D23-48A2-A6BB-8D9059EC104D}" destId="{9AEF9714-278F-4854-9034-9223549A5D9F}" srcOrd="8" destOrd="0" presId="urn:microsoft.com/office/officeart/2005/8/layout/cycle1"/>
    <dgm:cxn modelId="{1BDEE5B7-9580-4944-A3FD-61CAAC0A2188}" type="presParOf" srcId="{C0ED294D-0D23-48A2-A6BB-8D9059EC104D}" destId="{9777353F-CB9A-490A-99DF-96880C548381}" srcOrd="9" destOrd="0" presId="urn:microsoft.com/office/officeart/2005/8/layout/cycle1"/>
    <dgm:cxn modelId="{C15F8A9B-8E96-4197-90E7-ECE105A0727B}" type="presParOf" srcId="{C0ED294D-0D23-48A2-A6BB-8D9059EC104D}" destId="{9A0E85BA-E1EA-405A-BE43-D42D2EE59EF8}" srcOrd="10" destOrd="0" presId="urn:microsoft.com/office/officeart/2005/8/layout/cycle1"/>
    <dgm:cxn modelId="{FF19D960-50DC-40AA-8A5E-20E4FF2AD8FC}" type="presParOf" srcId="{C0ED294D-0D23-48A2-A6BB-8D9059EC104D}" destId="{123BD52A-C4AB-4BFE-82B6-6C888FB88D59}" srcOrd="11" destOrd="0" presId="urn:microsoft.com/office/officeart/2005/8/layout/cycle1"/>
    <dgm:cxn modelId="{D38FD76A-C710-421A-9F1E-7840A79E354F}" type="presParOf" srcId="{C0ED294D-0D23-48A2-A6BB-8D9059EC104D}" destId="{1EF8235C-94BF-45EE-98FF-4A8467C1C610}" srcOrd="12" destOrd="0" presId="urn:microsoft.com/office/officeart/2005/8/layout/cycle1"/>
    <dgm:cxn modelId="{1089E403-5518-4C82-8A52-2434E795E963}" type="presParOf" srcId="{C0ED294D-0D23-48A2-A6BB-8D9059EC104D}" destId="{FE551FF7-5BAE-484E-AD9D-E3BB29560867}" srcOrd="13" destOrd="0" presId="urn:microsoft.com/office/officeart/2005/8/layout/cycle1"/>
    <dgm:cxn modelId="{67D237AE-E452-481A-B1B7-3827A2A348AA}" type="presParOf" srcId="{C0ED294D-0D23-48A2-A6BB-8D9059EC104D}" destId="{58919BAC-0AAC-4D8F-99C4-719552F5E8F1}" srcOrd="14" destOrd="0" presId="urn:microsoft.com/office/officeart/2005/8/layout/cycle1"/>
    <dgm:cxn modelId="{E8F4463D-0438-4EB3-8349-D20E464AA3F9}" type="presParOf" srcId="{C0ED294D-0D23-48A2-A6BB-8D9059EC104D}" destId="{1FD42C23-55D8-4E45-849A-D240E88EF022}" srcOrd="15" destOrd="0" presId="urn:microsoft.com/office/officeart/2005/8/layout/cycle1"/>
    <dgm:cxn modelId="{D1389F47-A19E-445B-A93B-89FB5856E05F}" type="presParOf" srcId="{C0ED294D-0D23-48A2-A6BB-8D9059EC104D}" destId="{C3AFF327-BC27-42C6-AB5C-27858BDBF960}" srcOrd="16" destOrd="0" presId="urn:microsoft.com/office/officeart/2005/8/layout/cycle1"/>
    <dgm:cxn modelId="{CBBC3B46-08A0-49FF-9CC9-7580974A668A}" type="presParOf" srcId="{C0ED294D-0D23-48A2-A6BB-8D9059EC104D}" destId="{29E69E07-9091-47BF-8CA6-654BEAD12954}"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1C0BA-B345-42C9-957F-3D251FA0AB95}">
      <dsp:nvSpPr>
        <dsp:cNvPr id="0" name=""/>
        <dsp:cNvSpPr/>
      </dsp:nvSpPr>
      <dsp:spPr>
        <a:xfrm>
          <a:off x="2940790" y="16044"/>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clone repository</a:t>
          </a:r>
        </a:p>
      </dsp:txBody>
      <dsp:txXfrm>
        <a:off x="2940790" y="16044"/>
        <a:ext cx="877844" cy="877844"/>
      </dsp:txXfrm>
    </dsp:sp>
    <dsp:sp modelId="{64F3D312-5CA5-4C04-AE23-0EEA01CE1E62}">
      <dsp:nvSpPr>
        <dsp:cNvPr id="0" name=""/>
        <dsp:cNvSpPr/>
      </dsp:nvSpPr>
      <dsp:spPr>
        <a:xfrm>
          <a:off x="256031" y="7089"/>
          <a:ext cx="4288537" cy="4288537"/>
        </a:xfrm>
        <a:prstGeom prst="circularArrow">
          <a:avLst>
            <a:gd name="adj1" fmla="val 3992"/>
            <a:gd name="adj2" fmla="val 250406"/>
            <a:gd name="adj3" fmla="val 20572687"/>
            <a:gd name="adj4" fmla="val 18983513"/>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58D22-AA2A-40BD-9C19-3BA0252C5B43}">
      <dsp:nvSpPr>
        <dsp:cNvPr id="0" name=""/>
        <dsp:cNvSpPr/>
      </dsp:nvSpPr>
      <dsp:spPr>
        <a:xfrm>
          <a:off x="3920202" y="1712435"/>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create your branch</a:t>
          </a:r>
        </a:p>
      </dsp:txBody>
      <dsp:txXfrm>
        <a:off x="3920202" y="1712435"/>
        <a:ext cx="877844" cy="877844"/>
      </dsp:txXfrm>
    </dsp:sp>
    <dsp:sp modelId="{D8876E3C-0CFF-457F-84A3-79B37A28523A}">
      <dsp:nvSpPr>
        <dsp:cNvPr id="0" name=""/>
        <dsp:cNvSpPr/>
      </dsp:nvSpPr>
      <dsp:spPr>
        <a:xfrm>
          <a:off x="256031" y="7089"/>
          <a:ext cx="4288537" cy="4288537"/>
        </a:xfrm>
        <a:prstGeom prst="circularArrow">
          <a:avLst>
            <a:gd name="adj1" fmla="val 3992"/>
            <a:gd name="adj2" fmla="val 250406"/>
            <a:gd name="adj3" fmla="val 2366080"/>
            <a:gd name="adj4" fmla="val 776907"/>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F7C68F-DB26-48A2-8E25-4D42AEF55A29}">
      <dsp:nvSpPr>
        <dsp:cNvPr id="0" name=""/>
        <dsp:cNvSpPr/>
      </dsp:nvSpPr>
      <dsp:spPr>
        <a:xfrm>
          <a:off x="2940790" y="3408827"/>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modify branch</a:t>
          </a:r>
        </a:p>
      </dsp:txBody>
      <dsp:txXfrm>
        <a:off x="2940790" y="3408827"/>
        <a:ext cx="877844" cy="877844"/>
      </dsp:txXfrm>
    </dsp:sp>
    <dsp:sp modelId="{9AEF9714-278F-4854-9034-9223549A5D9F}">
      <dsp:nvSpPr>
        <dsp:cNvPr id="0" name=""/>
        <dsp:cNvSpPr/>
      </dsp:nvSpPr>
      <dsp:spPr>
        <a:xfrm>
          <a:off x="256031" y="7089"/>
          <a:ext cx="4288537" cy="4288537"/>
        </a:xfrm>
        <a:prstGeom prst="circularArrow">
          <a:avLst>
            <a:gd name="adj1" fmla="val 3992"/>
            <a:gd name="adj2" fmla="val 250406"/>
            <a:gd name="adj3" fmla="val 6110625"/>
            <a:gd name="adj4" fmla="val 4438969"/>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E85BA-E1EA-405A-BE43-D42D2EE59EF8}">
      <dsp:nvSpPr>
        <dsp:cNvPr id="0" name=""/>
        <dsp:cNvSpPr/>
      </dsp:nvSpPr>
      <dsp:spPr>
        <a:xfrm>
          <a:off x="981965" y="3408827"/>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branch and review changes</a:t>
          </a:r>
        </a:p>
      </dsp:txBody>
      <dsp:txXfrm>
        <a:off x="981965" y="3408827"/>
        <a:ext cx="877844" cy="877844"/>
      </dsp:txXfrm>
    </dsp:sp>
    <dsp:sp modelId="{123BD52A-C4AB-4BFE-82B6-6C888FB88D59}">
      <dsp:nvSpPr>
        <dsp:cNvPr id="0" name=""/>
        <dsp:cNvSpPr/>
      </dsp:nvSpPr>
      <dsp:spPr>
        <a:xfrm>
          <a:off x="256031" y="7089"/>
          <a:ext cx="4288537" cy="4288537"/>
        </a:xfrm>
        <a:prstGeom prst="circularArrow">
          <a:avLst>
            <a:gd name="adj1" fmla="val 3992"/>
            <a:gd name="adj2" fmla="val 250406"/>
            <a:gd name="adj3" fmla="val 9772687"/>
            <a:gd name="adj4" fmla="val 8183513"/>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51FF7-5BAE-484E-AD9D-E3BB29560867}">
      <dsp:nvSpPr>
        <dsp:cNvPr id="0" name=""/>
        <dsp:cNvSpPr/>
      </dsp:nvSpPr>
      <dsp:spPr>
        <a:xfrm>
          <a:off x="2553" y="1712435"/>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commit changes</a:t>
          </a:r>
        </a:p>
      </dsp:txBody>
      <dsp:txXfrm>
        <a:off x="2553" y="1712435"/>
        <a:ext cx="877844" cy="877844"/>
      </dsp:txXfrm>
    </dsp:sp>
    <dsp:sp modelId="{58919BAC-0AAC-4D8F-99C4-719552F5E8F1}">
      <dsp:nvSpPr>
        <dsp:cNvPr id="0" name=""/>
        <dsp:cNvSpPr/>
      </dsp:nvSpPr>
      <dsp:spPr>
        <a:xfrm>
          <a:off x="256031" y="7089"/>
          <a:ext cx="4288537" cy="4288537"/>
        </a:xfrm>
        <a:prstGeom prst="circularArrow">
          <a:avLst>
            <a:gd name="adj1" fmla="val 3992"/>
            <a:gd name="adj2" fmla="val 250406"/>
            <a:gd name="adj3" fmla="val 13166080"/>
            <a:gd name="adj4" fmla="val 11576907"/>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AFF327-BC27-42C6-AB5C-27858BDBF960}">
      <dsp:nvSpPr>
        <dsp:cNvPr id="0" name=""/>
        <dsp:cNvSpPr/>
      </dsp:nvSpPr>
      <dsp:spPr>
        <a:xfrm>
          <a:off x="981965" y="16044"/>
          <a:ext cx="877844" cy="877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push changes to repo</a:t>
          </a:r>
        </a:p>
      </dsp:txBody>
      <dsp:txXfrm>
        <a:off x="981965" y="16044"/>
        <a:ext cx="877844" cy="877844"/>
      </dsp:txXfrm>
    </dsp:sp>
    <dsp:sp modelId="{29E69E07-9091-47BF-8CA6-654BEAD12954}">
      <dsp:nvSpPr>
        <dsp:cNvPr id="0" name=""/>
        <dsp:cNvSpPr/>
      </dsp:nvSpPr>
      <dsp:spPr>
        <a:xfrm>
          <a:off x="256031" y="7089"/>
          <a:ext cx="4288537" cy="4288537"/>
        </a:xfrm>
        <a:prstGeom prst="circularArrow">
          <a:avLst>
            <a:gd name="adj1" fmla="val 3992"/>
            <a:gd name="adj2" fmla="val 250406"/>
            <a:gd name="adj3" fmla="val 16910625"/>
            <a:gd name="adj4" fmla="val 15238969"/>
            <a:gd name="adj5" fmla="val 4657"/>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999DF-9C33-4203-998A-4097ED985EC7}" type="datetimeFigureOut">
              <a:rPr lang="uk-UA" smtClean="0"/>
              <a:t>28.07.2022</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EE9FA-79B5-4CDE-A306-F53A98FDDD78}" type="slidenum">
              <a:rPr lang="uk-UA" smtClean="0"/>
              <a:t>‹#›</a:t>
            </a:fld>
            <a:endParaRPr lang="uk-UA"/>
          </a:p>
        </p:txBody>
      </p:sp>
    </p:spTree>
    <p:extLst>
      <p:ext uri="{BB962C8B-B14F-4D97-AF65-F5344CB8AC3E}">
        <p14:creationId xmlns:p14="http://schemas.microsoft.com/office/powerpoint/2010/main" val="32135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omes.cs.washington.edu/~mernst/advice/version-control.html#conflic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A version control system serves the following purposes, among others. </a:t>
            </a:r>
          </a:p>
          <a:p>
            <a:pPr marL="171450" indent="-171450">
              <a:buFont typeface="Arial" panose="020B0604020202020204" pitchFamily="34" charset="0"/>
              <a:buChar char="•"/>
              <a:defRPr/>
            </a:pPr>
            <a:r>
              <a:rPr lang="en-US" dirty="0"/>
              <a:t>Version control enables multiple people to simultaneously work on a single project. Each person edits his or her own copy of the files and chooses when to share those changes with the rest of the team. Thus, temporary or partial edits by one person do not interfere with another person's work. </a:t>
            </a:r>
            <a:br>
              <a:rPr lang="en-US" dirty="0"/>
            </a:br>
            <a:r>
              <a:rPr lang="en-US" dirty="0"/>
              <a:t>Version control also enables one person you to use multiple computers to work on a project, so it is valuable even if you are working by yourself. </a:t>
            </a:r>
          </a:p>
          <a:p>
            <a:pPr marL="171450" indent="-171450">
              <a:buFont typeface="Arial" panose="020B0604020202020204" pitchFamily="34" charset="0"/>
              <a:buChar char="•"/>
              <a:defRPr/>
            </a:pPr>
            <a:r>
              <a:rPr lang="en-US" dirty="0"/>
              <a:t>Version control integrates work done simultaneously by different team members. In most cases, edits to different files or even the same file can be combined without losing any work. In rare cases, when two people make </a:t>
            </a:r>
            <a:r>
              <a:rPr lang="en-US" i="1" dirty="0">
                <a:hlinkClick r:id="rId3"/>
              </a:rPr>
              <a:t>conflicting edits</a:t>
            </a:r>
            <a:r>
              <a:rPr lang="en-US" dirty="0"/>
              <a:t> to the same line of a file, then the version control system requests human assistance in deciding what to do. </a:t>
            </a:r>
          </a:p>
          <a:p>
            <a:pPr marL="171450" indent="-171450">
              <a:buFont typeface="Arial" panose="020B0604020202020204" pitchFamily="34" charset="0"/>
              <a:buChar char="•"/>
              <a:defRPr/>
            </a:pPr>
            <a:r>
              <a:rPr lang="en-US" dirty="0"/>
              <a:t>Version control gives access to historical versions of your project. This is insurance against computer crashes or data </a:t>
            </a:r>
            <a:r>
              <a:rPr lang="en-US" dirty="0" err="1"/>
              <a:t>lossage</a:t>
            </a:r>
            <a:r>
              <a:rPr lang="en-US" dirty="0"/>
              <a:t>. If you make a mistake, you can roll back to a previous version. You can reproduce and understand a bug report on a past version of your software. You can also undo specific edits without losing all the work that was done in the meanwhile. For any part of a file, you can determine when, why, and by whom it was ever edited. </a:t>
            </a:r>
          </a:p>
          <a:p>
            <a:pPr>
              <a:defRPr/>
            </a:pPr>
            <a:endParaRPr lang="en-US" dirty="0"/>
          </a:p>
          <a:p>
            <a:pPr eaLnBrk="1" hangingPunct="1">
              <a:spcBef>
                <a:spcPct val="0"/>
              </a:spcBef>
              <a:defRPr/>
            </a:pPr>
            <a:endParaRPr lang="uk-UA" altLang="en-US" dirty="0"/>
          </a:p>
        </p:txBody>
      </p:sp>
    </p:spTree>
    <p:extLst>
      <p:ext uri="{BB962C8B-B14F-4D97-AF65-F5344CB8AC3E}">
        <p14:creationId xmlns:p14="http://schemas.microsoft.com/office/powerpoint/2010/main" val="13383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24</a:t>
            </a:fld>
            <a:endParaRPr lang="en-US"/>
          </a:p>
        </p:txBody>
      </p:sp>
    </p:spTree>
    <p:extLst>
      <p:ext uri="{BB962C8B-B14F-4D97-AF65-F5344CB8AC3E}">
        <p14:creationId xmlns:p14="http://schemas.microsoft.com/office/powerpoint/2010/main" val="39745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5062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Version control uses a </a:t>
            </a:r>
            <a:r>
              <a:rPr lang="en-US" altLang="en-US" b="1" i="1" dirty="0"/>
              <a:t>repository</a:t>
            </a:r>
            <a:r>
              <a:rPr lang="en-US" altLang="en-US" dirty="0"/>
              <a:t> (a database of changes) and a </a:t>
            </a:r>
            <a:r>
              <a:rPr lang="en-US" altLang="en-US" b="1" i="1" dirty="0"/>
              <a:t>working copy</a:t>
            </a:r>
            <a:r>
              <a:rPr lang="en-US" altLang="en-US" dirty="0"/>
              <a:t> where you do your work. </a:t>
            </a:r>
          </a:p>
          <a:p>
            <a:r>
              <a:rPr lang="en-US" altLang="en-US" dirty="0"/>
              <a:t>Your </a:t>
            </a:r>
            <a:r>
              <a:rPr lang="en-US" altLang="en-US" b="1" i="1" dirty="0"/>
              <a:t>working copy</a:t>
            </a:r>
            <a:r>
              <a:rPr lang="en-US" altLang="en-US" dirty="0"/>
              <a:t> (sometimes called a </a:t>
            </a:r>
            <a:r>
              <a:rPr lang="en-US" altLang="en-US" b="1" i="1" dirty="0"/>
              <a:t>checkout</a:t>
            </a:r>
            <a:r>
              <a:rPr lang="en-US" altLang="en-US" dirty="0"/>
              <a:t>) is your personal copy of all the files in the project. You make arbitrary edits to this copy, without affecting your teammates. When you are happy with your edits, you commit your changes to a </a:t>
            </a:r>
            <a:r>
              <a:rPr lang="en-US" altLang="en-US" b="1" i="1" dirty="0"/>
              <a:t>repository</a:t>
            </a:r>
            <a:r>
              <a:rPr lang="en-US" altLang="en-US" dirty="0"/>
              <a:t>. </a:t>
            </a:r>
          </a:p>
          <a:p>
            <a:r>
              <a:rPr lang="en-US" altLang="en-US" dirty="0"/>
              <a:t>A </a:t>
            </a:r>
            <a:r>
              <a:rPr lang="en-US" altLang="en-US" b="1" i="1" dirty="0"/>
              <a:t>repository</a:t>
            </a:r>
            <a:r>
              <a:rPr lang="en-US" altLang="en-US" dirty="0"/>
              <a:t> is a database of all the edits to, and/or historical versions (snapshots) of, your project. It is possible for the repository to contain edits that have not yet been applied to your working copy. You can update your working copy to incorporate any new edits or versions that have been added to the repository since the last time you updated. See the diagram at the right. </a:t>
            </a:r>
          </a:p>
          <a:p>
            <a:r>
              <a:rPr lang="en-US" altLang="en-US" dirty="0"/>
              <a:t>In the simplest case, the database contains a linear history: each change is made after the previous one. Another possibility is that different users made edits simultaneously (this is sometimes called “branching”). In that case, the version history splits and then merges again.</a:t>
            </a:r>
          </a:p>
          <a:p>
            <a:endParaRPr lang="en-US" altLang="en-US" dirty="0"/>
          </a:p>
          <a:p>
            <a:endParaRPr lang="uk-UA" altLang="en-US" dirty="0"/>
          </a:p>
          <a:p>
            <a:endParaRPr lang="uk-UA" altLang="en-US" dirty="0"/>
          </a:p>
        </p:txBody>
      </p:sp>
    </p:spTree>
    <p:extLst>
      <p:ext uri="{BB962C8B-B14F-4D97-AF65-F5344CB8AC3E}">
        <p14:creationId xmlns:p14="http://schemas.microsoft.com/office/powerpoint/2010/main" val="277248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b="1" dirty="0"/>
              <a:t>Centralized VCS – </a:t>
            </a:r>
            <a:r>
              <a:rPr lang="en-US" dirty="0"/>
              <a:t>These systems, such as CVS, Subversion, and Perforce, have a single server that contains all the versioned files, and a number of clients that check out files from that central place. For many years, this has been the standard for version control. In </a:t>
            </a:r>
            <a:r>
              <a:rPr lang="en-US" b="1" dirty="0"/>
              <a:t>centralized version control</a:t>
            </a:r>
            <a:r>
              <a:rPr lang="en-US" dirty="0"/>
              <a:t>, each user gets his or her own working copy, but there is just one central repository. As soon as you commit, it is possible for your co-workers to update and to see your changes. For others to see your changes, 2 things must happen: </a:t>
            </a:r>
          </a:p>
          <a:p>
            <a:pPr marL="171450" indent="-171450">
              <a:buFont typeface="Arial" panose="020B0604020202020204" pitchFamily="34" charset="0"/>
              <a:buChar char="•"/>
              <a:defRPr/>
            </a:pPr>
            <a:r>
              <a:rPr lang="en-US" dirty="0"/>
              <a:t>You commit</a:t>
            </a:r>
          </a:p>
          <a:p>
            <a:pPr marL="171450" indent="-171450">
              <a:buFont typeface="Arial" panose="020B0604020202020204" pitchFamily="34" charset="0"/>
              <a:buChar char="•"/>
              <a:defRPr/>
            </a:pPr>
            <a:r>
              <a:rPr lang="en-US" dirty="0"/>
              <a:t>They update</a:t>
            </a:r>
          </a:p>
          <a:p>
            <a:pPr>
              <a:defRPr/>
            </a:pPr>
            <a:endParaRPr lang="en-US" b="1" dirty="0"/>
          </a:p>
          <a:p>
            <a:pPr eaLnBrk="1" fontAlgn="auto" hangingPunct="1">
              <a:spcBef>
                <a:spcPts val="0"/>
              </a:spcBef>
              <a:spcAft>
                <a:spcPts val="0"/>
              </a:spcAft>
              <a:defRPr/>
            </a:pPr>
            <a:r>
              <a:rPr lang="en-US" b="1" dirty="0"/>
              <a:t>Distributed VCS – </a:t>
            </a:r>
          </a:p>
          <a:p>
            <a:pPr eaLnBrk="1" fontAlgn="auto" hangingPunct="1">
              <a:spcBef>
                <a:spcPts val="0"/>
              </a:spcBef>
              <a:spcAft>
                <a:spcPts val="0"/>
              </a:spcAft>
              <a:defRPr/>
            </a:pPr>
            <a:r>
              <a:rPr lang="en-US" dirty="0"/>
              <a:t>In </a:t>
            </a:r>
            <a:r>
              <a:rPr lang="en-US" b="1" dirty="0"/>
              <a:t>distributed version control</a:t>
            </a:r>
            <a:r>
              <a:rPr lang="en-US" dirty="0"/>
              <a:t>, each user gets his or her own repository </a:t>
            </a:r>
            <a:r>
              <a:rPr lang="en-US" i="1" dirty="0"/>
              <a:t>and</a:t>
            </a:r>
            <a:r>
              <a:rPr lang="en-US" dirty="0"/>
              <a:t> working copy. After you commit, others have no access to your changes until you push your changes to the central repository. When you update, you do not get others' changes unless you have first pulled those changes into your repository. For others to see your changes, 4 things must happen: </a:t>
            </a:r>
          </a:p>
          <a:p>
            <a:pPr marL="171450" indent="-171450">
              <a:buFont typeface="Arial" panose="020B0604020202020204" pitchFamily="34" charset="0"/>
              <a:buChar char="•"/>
              <a:defRPr/>
            </a:pPr>
            <a:r>
              <a:rPr lang="en-US" dirty="0"/>
              <a:t>You commit</a:t>
            </a:r>
          </a:p>
          <a:p>
            <a:pPr marL="171450" indent="-171450">
              <a:buFont typeface="Arial" panose="020B0604020202020204" pitchFamily="34" charset="0"/>
              <a:buChar char="•"/>
              <a:defRPr/>
            </a:pPr>
            <a:r>
              <a:rPr lang="en-US" dirty="0"/>
              <a:t>You push</a:t>
            </a:r>
          </a:p>
          <a:p>
            <a:pPr marL="171450" indent="-171450">
              <a:buFont typeface="Arial" panose="020B0604020202020204" pitchFamily="34" charset="0"/>
              <a:buChar char="•"/>
              <a:defRPr/>
            </a:pPr>
            <a:r>
              <a:rPr lang="en-US" dirty="0"/>
              <a:t>They pull</a:t>
            </a:r>
          </a:p>
          <a:p>
            <a:pPr marL="171450" indent="-171450">
              <a:buFont typeface="Arial" panose="020B0604020202020204" pitchFamily="34" charset="0"/>
              <a:buChar char="•"/>
              <a:defRPr/>
            </a:pPr>
            <a:r>
              <a:rPr lang="en-US" dirty="0"/>
              <a:t>They update</a:t>
            </a:r>
          </a:p>
          <a:p>
            <a:pPr eaLnBrk="1" fontAlgn="auto" hangingPunct="1">
              <a:spcBef>
                <a:spcPts val="0"/>
              </a:spcBef>
              <a:spcAft>
                <a:spcPts val="0"/>
              </a:spcAft>
              <a:defRPr/>
            </a:pPr>
            <a:r>
              <a:rPr lang="en-US" b="1" dirty="0">
                <a:solidFill>
                  <a:srgbClr val="FF0000"/>
                </a:solidFill>
              </a:rPr>
              <a:t>Notice!!!</a:t>
            </a:r>
            <a:r>
              <a:rPr lang="en-US" dirty="0"/>
              <a:t> that the commit and update commands only move changes between the working copy and the local repository, without affecting any other repository. By contrast, the push and pull commands move changes between the local repository and the central repository, without affecting your working copy. </a:t>
            </a:r>
            <a:endParaRPr lang="en-US" b="1" dirty="0"/>
          </a:p>
          <a:p>
            <a:pPr>
              <a:defRPr/>
            </a:pPr>
            <a:endParaRPr lang="en-US" b="1" dirty="0"/>
          </a:p>
          <a:p>
            <a:pPr>
              <a:defRPr/>
            </a:pPr>
            <a:endParaRPr lang="uk-UA" dirty="0"/>
          </a:p>
        </p:txBody>
      </p:sp>
    </p:spTree>
    <p:extLst>
      <p:ext uri="{BB962C8B-B14F-4D97-AF65-F5344CB8AC3E}">
        <p14:creationId xmlns:p14="http://schemas.microsoft.com/office/powerpoint/2010/main" val="1812787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a:t>How to check if get is present?</a:t>
            </a:r>
          </a:p>
          <a:p>
            <a:pPr>
              <a:defRPr/>
            </a:pPr>
            <a:r>
              <a:rPr lang="en-US" dirty="0"/>
              <a:t>In Linux OS: </a:t>
            </a:r>
          </a:p>
          <a:p>
            <a:pPr marL="171450" indent="-171450">
              <a:buFont typeface="Arial" panose="020B0604020202020204" pitchFamily="34" charset="0"/>
              <a:buChar char="•"/>
              <a:defRPr/>
            </a:pPr>
            <a:r>
              <a:rPr lang="en-US" dirty="0"/>
              <a:t>Run terminal</a:t>
            </a:r>
          </a:p>
          <a:p>
            <a:pPr marL="171450" indent="-171450">
              <a:buFont typeface="Arial" panose="020B0604020202020204" pitchFamily="34" charset="0"/>
              <a:buChar char="•"/>
              <a:defRPr/>
            </a:pPr>
            <a:r>
              <a:rPr lang="en-US" dirty="0"/>
              <a:t>Type </a:t>
            </a:r>
            <a:r>
              <a:rPr lang="en-US" b="1" dirty="0" err="1"/>
              <a:t>git</a:t>
            </a:r>
            <a:r>
              <a:rPr lang="en-US" b="1" dirty="0"/>
              <a:t> --version</a:t>
            </a:r>
          </a:p>
          <a:p>
            <a:pPr marL="171450" indent="-171450">
              <a:buFont typeface="Arial" panose="020B0604020202020204" pitchFamily="34" charset="0"/>
              <a:buChar char="•"/>
              <a:defRPr/>
            </a:pPr>
            <a:r>
              <a:rPr lang="en-US" dirty="0"/>
              <a:t>If the result is something like that: </a:t>
            </a:r>
            <a:r>
              <a:rPr lang="en-US" b="1" dirty="0" err="1"/>
              <a:t>git</a:t>
            </a:r>
            <a:r>
              <a:rPr lang="en-US" b="1" dirty="0"/>
              <a:t>  version 1.7.10.4</a:t>
            </a:r>
            <a:r>
              <a:rPr lang="en-US" dirty="0"/>
              <a:t> (the number of version should be another)</a:t>
            </a:r>
          </a:p>
          <a:p>
            <a:pPr>
              <a:buFont typeface="Arial" panose="020B0604020202020204" pitchFamily="34" charset="0"/>
              <a:buNone/>
              <a:defRPr/>
            </a:pPr>
            <a:endParaRPr lang="en-US" dirty="0"/>
          </a:p>
          <a:p>
            <a:pPr>
              <a:buFont typeface="Arial" panose="020B0604020202020204" pitchFamily="34" charset="0"/>
              <a:buNone/>
              <a:defRPr/>
            </a:pPr>
            <a:r>
              <a:rPr lang="en-US" dirty="0"/>
              <a:t>In MS Windows OS</a:t>
            </a:r>
          </a:p>
          <a:p>
            <a:pPr marL="171450" indent="-171450">
              <a:buFont typeface="Arial" panose="020B0604020202020204" pitchFamily="34" charset="0"/>
              <a:buChar char="•"/>
              <a:defRPr/>
            </a:pPr>
            <a:r>
              <a:rPr lang="en-US" dirty="0"/>
              <a:t>Find </a:t>
            </a:r>
            <a:r>
              <a:rPr lang="en-US" dirty="0" err="1"/>
              <a:t>Git</a:t>
            </a:r>
            <a:r>
              <a:rPr lang="en-US" dirty="0"/>
              <a:t> Bash program in Program Menu</a:t>
            </a:r>
          </a:p>
          <a:p>
            <a:pPr marL="171450" indent="-171450">
              <a:buFont typeface="Arial" panose="020B0604020202020204" pitchFamily="34" charset="0"/>
              <a:buChar char="•"/>
              <a:defRPr/>
            </a:pPr>
            <a:r>
              <a:rPr lang="en-US" dirty="0"/>
              <a:t>Run it and type in terminal </a:t>
            </a:r>
            <a:r>
              <a:rPr lang="en-US" b="1" dirty="0" err="1"/>
              <a:t>git</a:t>
            </a:r>
            <a:r>
              <a:rPr lang="en-US" b="1" dirty="0"/>
              <a:t> --version</a:t>
            </a:r>
          </a:p>
          <a:p>
            <a:pPr>
              <a:buFont typeface="Arial" panose="020B0604020202020204" pitchFamily="34" charset="0"/>
              <a:buNone/>
              <a:defRPr/>
            </a:pPr>
            <a:endParaRPr lang="en-US" dirty="0"/>
          </a:p>
          <a:p>
            <a:pPr>
              <a:defRPr/>
            </a:pPr>
            <a:endParaRPr lang="uk-UA" dirty="0"/>
          </a:p>
        </p:txBody>
      </p:sp>
    </p:spTree>
    <p:extLst>
      <p:ext uri="{BB962C8B-B14F-4D97-AF65-F5344CB8AC3E}">
        <p14:creationId xmlns:p14="http://schemas.microsoft.com/office/powerpoint/2010/main" val="284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err="1"/>
              <a:t>Git</a:t>
            </a:r>
            <a:r>
              <a:rPr lang="en-US" dirty="0"/>
              <a:t> comes with a tool called </a:t>
            </a:r>
            <a:r>
              <a:rPr lang="en-US" b="1" i="1" dirty="0" err="1"/>
              <a:t>git</a:t>
            </a:r>
            <a:r>
              <a:rPr lang="en-US" b="1" i="1" dirty="0"/>
              <a:t> </a:t>
            </a:r>
            <a:r>
              <a:rPr lang="en-US" b="1" i="1" dirty="0" err="1"/>
              <a:t>config</a:t>
            </a:r>
            <a:r>
              <a:rPr lang="en-US" dirty="0"/>
              <a:t> that lets you get and set configuration variables that control all aspects of how </a:t>
            </a:r>
            <a:r>
              <a:rPr lang="en-US" dirty="0" err="1"/>
              <a:t>Git</a:t>
            </a:r>
            <a:r>
              <a:rPr lang="en-US" dirty="0"/>
              <a:t> looks and operates. These variables can be stored in three different places:</a:t>
            </a:r>
          </a:p>
          <a:p>
            <a:pPr marL="228600" indent="-228600">
              <a:buFont typeface="+mj-lt"/>
              <a:buAutoNum type="arabicPeriod"/>
              <a:defRPr/>
            </a:pPr>
            <a:r>
              <a:rPr lang="en-US" b="1" dirty="0"/>
              <a:t>/</a:t>
            </a:r>
            <a:r>
              <a:rPr lang="en-US" b="1" dirty="0" err="1"/>
              <a:t>etc</a:t>
            </a:r>
            <a:r>
              <a:rPr lang="en-US" b="1" dirty="0"/>
              <a:t>/</a:t>
            </a:r>
            <a:r>
              <a:rPr lang="en-US" b="1" dirty="0" err="1"/>
              <a:t>gitconfig</a:t>
            </a:r>
            <a:r>
              <a:rPr lang="en-US" dirty="0"/>
              <a:t> file: Contains values for every user on the system and all their repositories. If you pass the option --system to </a:t>
            </a:r>
            <a:r>
              <a:rPr lang="en-US" dirty="0" err="1"/>
              <a:t>git</a:t>
            </a:r>
            <a:r>
              <a:rPr lang="en-US" dirty="0"/>
              <a:t> </a:t>
            </a:r>
            <a:r>
              <a:rPr lang="en-US" dirty="0" err="1"/>
              <a:t>config</a:t>
            </a:r>
            <a:r>
              <a:rPr lang="en-US" dirty="0"/>
              <a:t>, it reads and writes from this file specifically.</a:t>
            </a:r>
          </a:p>
          <a:p>
            <a:pPr marL="228600" indent="-228600">
              <a:buFont typeface="+mj-lt"/>
              <a:buAutoNum type="arabicPeriod"/>
              <a:defRPr/>
            </a:pPr>
            <a:r>
              <a:rPr lang="en-US" b="1" dirty="0"/>
              <a:t>~/.</a:t>
            </a:r>
            <a:r>
              <a:rPr lang="en-US" b="1" dirty="0" err="1"/>
              <a:t>gitconfig</a:t>
            </a:r>
            <a:r>
              <a:rPr lang="en-US" dirty="0"/>
              <a:t> or </a:t>
            </a:r>
            <a:r>
              <a:rPr lang="en-US" b="1" dirty="0"/>
              <a:t>~/.</a:t>
            </a:r>
            <a:r>
              <a:rPr lang="en-US" b="1" dirty="0" err="1"/>
              <a:t>config</a:t>
            </a:r>
            <a:r>
              <a:rPr lang="en-US" b="1" dirty="0"/>
              <a:t>/</a:t>
            </a:r>
            <a:r>
              <a:rPr lang="en-US" b="1" dirty="0" err="1"/>
              <a:t>git</a:t>
            </a:r>
            <a:r>
              <a:rPr lang="en-US" b="1" dirty="0"/>
              <a:t>/</a:t>
            </a:r>
            <a:r>
              <a:rPr lang="en-US" b="1" dirty="0" err="1"/>
              <a:t>config</a:t>
            </a:r>
            <a:r>
              <a:rPr lang="en-US" dirty="0"/>
              <a:t> file: Specific to your user. You can make </a:t>
            </a:r>
            <a:r>
              <a:rPr lang="en-US" dirty="0" err="1"/>
              <a:t>Git</a:t>
            </a:r>
            <a:r>
              <a:rPr lang="en-US" dirty="0"/>
              <a:t> read and write to this file specifically by passing the --global option.</a:t>
            </a:r>
          </a:p>
          <a:p>
            <a:pPr marL="228600" indent="-228600">
              <a:buFont typeface="+mj-lt"/>
              <a:buAutoNum type="arabicPeriod"/>
              <a:defRPr/>
            </a:pPr>
            <a:r>
              <a:rPr lang="en-US" b="1" dirty="0" err="1"/>
              <a:t>config</a:t>
            </a:r>
            <a:r>
              <a:rPr lang="en-US" dirty="0"/>
              <a:t> file in the </a:t>
            </a:r>
            <a:r>
              <a:rPr lang="en-US" dirty="0" err="1"/>
              <a:t>Git</a:t>
            </a:r>
            <a:r>
              <a:rPr lang="en-US" dirty="0"/>
              <a:t> directory (that is, .</a:t>
            </a:r>
            <a:r>
              <a:rPr lang="en-US" dirty="0" err="1"/>
              <a:t>git</a:t>
            </a:r>
            <a:r>
              <a:rPr lang="en-US" dirty="0"/>
              <a:t>/</a:t>
            </a:r>
            <a:r>
              <a:rPr lang="en-US" dirty="0" err="1"/>
              <a:t>config</a:t>
            </a:r>
            <a:r>
              <a:rPr lang="en-US" dirty="0"/>
              <a:t>) of whatever repository you’re currently using: Specific to that single repository.</a:t>
            </a:r>
          </a:p>
          <a:p>
            <a:pPr>
              <a:defRPr/>
            </a:pPr>
            <a:endParaRPr lang="en-US" dirty="0"/>
          </a:p>
          <a:p>
            <a:pPr>
              <a:defRPr/>
            </a:pPr>
            <a:r>
              <a:rPr lang="en-US" dirty="0"/>
              <a:t>Each level overrides values in the previous level, so values in </a:t>
            </a:r>
            <a:r>
              <a:rPr lang="en-US" b="1" dirty="0"/>
              <a:t>.</a:t>
            </a:r>
            <a:r>
              <a:rPr lang="en-US" b="1" dirty="0" err="1"/>
              <a:t>git</a:t>
            </a:r>
            <a:r>
              <a:rPr lang="en-US" b="1" dirty="0"/>
              <a:t>/</a:t>
            </a:r>
            <a:r>
              <a:rPr lang="en-US" b="1" dirty="0" err="1"/>
              <a:t>config</a:t>
            </a:r>
            <a:r>
              <a:rPr lang="en-US" dirty="0"/>
              <a:t> trump those in </a:t>
            </a:r>
            <a:r>
              <a:rPr lang="en-US" b="1" dirty="0"/>
              <a:t>/</a:t>
            </a:r>
            <a:r>
              <a:rPr lang="en-US" b="1" dirty="0" err="1"/>
              <a:t>etc</a:t>
            </a:r>
            <a:r>
              <a:rPr lang="en-US" b="1" dirty="0"/>
              <a:t>/</a:t>
            </a:r>
            <a:r>
              <a:rPr lang="en-US" b="1" dirty="0" err="1"/>
              <a:t>gitconfig</a:t>
            </a:r>
            <a:r>
              <a:rPr lang="en-US" b="1" dirty="0"/>
              <a:t>.</a:t>
            </a:r>
          </a:p>
          <a:p>
            <a:pPr>
              <a:defRPr/>
            </a:pPr>
            <a:endParaRPr lang="en-US" b="1" dirty="0"/>
          </a:p>
          <a:p>
            <a:pPr>
              <a:defRPr/>
            </a:pPr>
            <a:r>
              <a:rPr lang="en-US" dirty="0"/>
              <a:t>Again, you need to do this only once if you pass the </a:t>
            </a:r>
            <a:r>
              <a:rPr lang="en-US" b="1" dirty="0"/>
              <a:t>--global</a:t>
            </a:r>
            <a:r>
              <a:rPr lang="en-US" dirty="0"/>
              <a:t> option, because then </a:t>
            </a:r>
            <a:r>
              <a:rPr lang="en-US" dirty="0" err="1"/>
              <a:t>Git</a:t>
            </a:r>
            <a:r>
              <a:rPr lang="en-US" dirty="0"/>
              <a:t> will always use that information for anything you do on that system. If you want to override this with a different name or e-mail address for specific projects, you can run the command without the --global option when you’re in that project.</a:t>
            </a:r>
          </a:p>
          <a:p>
            <a:pPr>
              <a:defRPr/>
            </a:pPr>
            <a:endParaRPr lang="en-US" b="1" dirty="0"/>
          </a:p>
          <a:p>
            <a:pPr>
              <a:defRPr/>
            </a:pPr>
            <a:r>
              <a:rPr lang="en-US" b="1" dirty="0"/>
              <a:t>Default text editor</a:t>
            </a:r>
            <a:r>
              <a:rPr lang="en-US" dirty="0"/>
              <a:t> that will be used when </a:t>
            </a:r>
            <a:r>
              <a:rPr lang="en-US" dirty="0" err="1"/>
              <a:t>Git</a:t>
            </a:r>
            <a:r>
              <a:rPr lang="en-US" dirty="0"/>
              <a:t> needs you to type in a message. If not configured, </a:t>
            </a:r>
            <a:r>
              <a:rPr lang="en-US" dirty="0" err="1"/>
              <a:t>Git</a:t>
            </a:r>
            <a:r>
              <a:rPr lang="en-US" dirty="0"/>
              <a:t> uses your system’s default editor, which is generally Vim.</a:t>
            </a:r>
            <a:endParaRPr lang="en-US" b="1" dirty="0"/>
          </a:p>
          <a:p>
            <a:pPr>
              <a:defRPr/>
            </a:pPr>
            <a:endParaRPr lang="uk-UA" dirty="0"/>
          </a:p>
        </p:txBody>
      </p:sp>
    </p:spTree>
    <p:extLst>
      <p:ext uri="{BB962C8B-B14F-4D97-AF65-F5344CB8AC3E}">
        <p14:creationId xmlns:p14="http://schemas.microsoft.com/office/powerpoint/2010/main" val="392931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b="1" dirty="0" err="1"/>
              <a:t>Git</a:t>
            </a:r>
            <a:r>
              <a:rPr lang="en-US" dirty="0"/>
              <a:t> has </a:t>
            </a:r>
            <a:r>
              <a:rPr lang="en-US" b="1" i="1" dirty="0"/>
              <a:t>three</a:t>
            </a:r>
            <a:r>
              <a:rPr lang="en-US" dirty="0"/>
              <a:t> main states that your files can reside in: </a:t>
            </a:r>
            <a:r>
              <a:rPr lang="en-US" i="1" dirty="0"/>
              <a:t>committed</a:t>
            </a:r>
            <a:r>
              <a:rPr lang="en-US" dirty="0"/>
              <a:t>, </a:t>
            </a:r>
            <a:r>
              <a:rPr lang="en-US" i="1" dirty="0"/>
              <a:t>modified</a:t>
            </a:r>
            <a:r>
              <a:rPr lang="en-US" dirty="0"/>
              <a:t>, and </a:t>
            </a:r>
            <a:r>
              <a:rPr lang="en-US" i="1" dirty="0"/>
              <a:t>staged</a:t>
            </a:r>
            <a:r>
              <a:rPr lang="en-US" dirty="0"/>
              <a:t>.</a:t>
            </a:r>
          </a:p>
          <a:p>
            <a:pPr>
              <a:defRPr/>
            </a:pPr>
            <a:r>
              <a:rPr lang="en-US" b="1" dirty="0"/>
              <a:t>Committed</a:t>
            </a:r>
            <a:r>
              <a:rPr lang="en-US" dirty="0"/>
              <a:t> means that the data is safely stored in your local database. </a:t>
            </a:r>
          </a:p>
          <a:p>
            <a:pPr>
              <a:defRPr/>
            </a:pPr>
            <a:r>
              <a:rPr lang="en-US" b="1" dirty="0"/>
              <a:t>Modified</a:t>
            </a:r>
            <a:r>
              <a:rPr lang="en-US" dirty="0"/>
              <a:t> means that you have changed the file but have not </a:t>
            </a:r>
            <a:r>
              <a:rPr lang="en-US" i="1" dirty="0"/>
              <a:t>committed</a:t>
            </a:r>
            <a:r>
              <a:rPr lang="en-US" dirty="0"/>
              <a:t> it to your database yet. </a:t>
            </a:r>
          </a:p>
          <a:p>
            <a:pPr>
              <a:defRPr/>
            </a:pPr>
            <a:r>
              <a:rPr lang="en-US" b="1" dirty="0"/>
              <a:t>Staged</a:t>
            </a:r>
            <a:r>
              <a:rPr lang="en-US" dirty="0"/>
              <a:t> means that you have marked a </a:t>
            </a:r>
            <a:r>
              <a:rPr lang="en-US" i="1" dirty="0"/>
              <a:t>modified</a:t>
            </a:r>
            <a:r>
              <a:rPr lang="en-US" dirty="0"/>
              <a:t> file in its current version to go into your next </a:t>
            </a:r>
            <a:r>
              <a:rPr lang="en-US" i="1" dirty="0"/>
              <a:t>commit</a:t>
            </a:r>
            <a:r>
              <a:rPr lang="en-US" dirty="0"/>
              <a:t> snapshot.</a:t>
            </a:r>
          </a:p>
          <a:p>
            <a:pPr>
              <a:defRPr/>
            </a:pPr>
            <a:r>
              <a:rPr lang="en-US" b="1" i="1" dirty="0"/>
              <a:t>The</a:t>
            </a:r>
            <a:r>
              <a:rPr lang="en-US" dirty="0"/>
              <a:t> </a:t>
            </a:r>
            <a:r>
              <a:rPr lang="en-US" b="1" i="1" dirty="0" err="1"/>
              <a:t>Git</a:t>
            </a:r>
            <a:r>
              <a:rPr lang="en-US" b="1" i="1" dirty="0"/>
              <a:t> directory</a:t>
            </a:r>
            <a:r>
              <a:rPr lang="en-US" dirty="0"/>
              <a:t> is where </a:t>
            </a:r>
            <a:r>
              <a:rPr lang="en-US" dirty="0" err="1"/>
              <a:t>Git</a:t>
            </a:r>
            <a:r>
              <a:rPr lang="en-US" dirty="0"/>
              <a:t> stores the metadata and object database for your project. This is the most important part of </a:t>
            </a:r>
            <a:r>
              <a:rPr lang="en-US" dirty="0" err="1"/>
              <a:t>Git</a:t>
            </a:r>
            <a:r>
              <a:rPr lang="en-US" dirty="0"/>
              <a:t>, and it is what is copied when you </a:t>
            </a:r>
            <a:r>
              <a:rPr lang="en-US" b="1" dirty="0"/>
              <a:t>clone</a:t>
            </a:r>
            <a:r>
              <a:rPr lang="en-US" dirty="0"/>
              <a:t> a repository from another computer.</a:t>
            </a:r>
          </a:p>
          <a:p>
            <a:pPr>
              <a:defRPr/>
            </a:pPr>
            <a:r>
              <a:rPr lang="en-US" b="1" i="1" dirty="0"/>
              <a:t>The working directory</a:t>
            </a:r>
            <a:r>
              <a:rPr lang="en-US" dirty="0"/>
              <a:t> is a single checkout of one version of the project. These files are pulled out of the compressed database in the </a:t>
            </a:r>
            <a:r>
              <a:rPr lang="en-US" dirty="0" err="1"/>
              <a:t>Git</a:t>
            </a:r>
            <a:r>
              <a:rPr lang="en-US" dirty="0"/>
              <a:t> directory and placed on disk for you to use or modify.</a:t>
            </a:r>
          </a:p>
          <a:p>
            <a:pPr>
              <a:defRPr/>
            </a:pPr>
            <a:r>
              <a:rPr lang="en-US" b="1" i="1" dirty="0"/>
              <a:t>The staging area</a:t>
            </a:r>
            <a:r>
              <a:rPr lang="en-US" dirty="0"/>
              <a:t>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a:p>
            <a:pPr>
              <a:defRPr/>
            </a:pPr>
            <a:r>
              <a:rPr lang="en-US" dirty="0"/>
              <a:t>The basic </a:t>
            </a:r>
            <a:r>
              <a:rPr lang="en-US" dirty="0" err="1"/>
              <a:t>Git</a:t>
            </a:r>
            <a:r>
              <a:rPr lang="en-US" dirty="0"/>
              <a:t> workflow goes something like this:</a:t>
            </a:r>
          </a:p>
          <a:p>
            <a:pPr marL="228600" indent="-228600">
              <a:buFont typeface="+mj-lt"/>
              <a:buAutoNum type="arabicPeriod"/>
              <a:defRPr/>
            </a:pPr>
            <a:r>
              <a:rPr lang="en-US" dirty="0"/>
              <a:t>You </a:t>
            </a:r>
            <a:r>
              <a:rPr lang="en-US" b="1" dirty="0"/>
              <a:t>modify</a:t>
            </a:r>
            <a:r>
              <a:rPr lang="en-US" dirty="0"/>
              <a:t> files in your working directory.</a:t>
            </a:r>
          </a:p>
          <a:p>
            <a:pPr marL="228600" indent="-228600">
              <a:buFont typeface="+mj-lt"/>
              <a:buAutoNum type="arabicPeriod"/>
              <a:defRPr/>
            </a:pPr>
            <a:r>
              <a:rPr lang="en-US" dirty="0"/>
              <a:t>You </a:t>
            </a:r>
            <a:r>
              <a:rPr lang="en-US" b="1" dirty="0"/>
              <a:t>stage</a:t>
            </a:r>
            <a:r>
              <a:rPr lang="en-US" dirty="0"/>
              <a:t> the files, adding snapshots of them to your staging area.</a:t>
            </a:r>
          </a:p>
          <a:p>
            <a:pPr marL="228600" indent="-228600">
              <a:buFont typeface="+mj-lt"/>
              <a:buAutoNum type="arabicPeriod"/>
              <a:defRPr/>
            </a:pPr>
            <a:r>
              <a:rPr lang="en-US" dirty="0"/>
              <a:t>You do a </a:t>
            </a:r>
            <a:r>
              <a:rPr lang="en-US" b="1" dirty="0"/>
              <a:t>commit</a:t>
            </a:r>
            <a:r>
              <a:rPr lang="en-US" dirty="0"/>
              <a:t>, which takes the files as they are in the staging area and stores that snapshot permanently to your </a:t>
            </a:r>
            <a:r>
              <a:rPr lang="en-US" dirty="0" err="1"/>
              <a:t>Git</a:t>
            </a:r>
            <a:r>
              <a:rPr lang="en-US" dirty="0"/>
              <a:t> directory.</a:t>
            </a:r>
          </a:p>
          <a:p>
            <a:pPr>
              <a:defRPr/>
            </a:pPr>
            <a:endParaRPr lang="en-US" dirty="0"/>
          </a:p>
          <a:p>
            <a:pPr>
              <a:defRPr/>
            </a:pPr>
            <a:endParaRPr lang="en-US" dirty="0"/>
          </a:p>
          <a:p>
            <a:pPr>
              <a:defRPr/>
            </a:pPr>
            <a:endParaRPr lang="uk-UA" dirty="0"/>
          </a:p>
        </p:txBody>
      </p:sp>
    </p:spTree>
    <p:extLst>
      <p:ext uri="{BB962C8B-B14F-4D97-AF65-F5344CB8AC3E}">
        <p14:creationId xmlns:p14="http://schemas.microsoft.com/office/powerpoint/2010/main" val="252822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log --graph --</a:t>
            </a:r>
            <a:r>
              <a:rPr lang="en-US" dirty="0" err="1"/>
              <a:t>oneline</a:t>
            </a:r>
            <a:r>
              <a:rPr lang="en-US" dirty="0"/>
              <a:t> --all</a:t>
            </a:r>
          </a:p>
        </p:txBody>
      </p:sp>
    </p:spTree>
    <p:extLst>
      <p:ext uri="{BB962C8B-B14F-4D97-AF65-F5344CB8AC3E}">
        <p14:creationId xmlns:p14="http://schemas.microsoft.com/office/powerpoint/2010/main" val="259565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233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5999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Column Layout (w/ bullet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rgbClr val="017EB8"/>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609600" y="12700"/>
            <a:ext cx="7620000" cy="914400"/>
          </a:xfrm>
        </p:spPr>
        <p:txBody>
          <a:bodyPr/>
          <a:lstStyle/>
          <a:p>
            <a:r>
              <a:rPr lang="en-US" dirty="0"/>
              <a:t>Click to edit Master title style</a:t>
            </a:r>
            <a:endParaRPr lang="uk-UA" dirty="0"/>
          </a:p>
        </p:txBody>
      </p:sp>
      <p:sp>
        <p:nvSpPr>
          <p:cNvPr id="4" name="Slide Number Placeholder 5"/>
          <p:cNvSpPr>
            <a:spLocks noGrp="1"/>
          </p:cNvSpPr>
          <p:nvPr>
            <p:ph type="sldNum" sz="quarter" idx="10"/>
          </p:nvPr>
        </p:nvSpPr>
        <p:spPr>
          <a:xfrm>
            <a:off x="9144000" y="6324601"/>
            <a:ext cx="2844800" cy="365125"/>
          </a:xfrm>
          <a:prstGeom prst="rect">
            <a:avLst/>
          </a:prstGeom>
        </p:spPr>
        <p:txBody>
          <a:bodyPr vert="horz" lIns="91440" tIns="45720" rIns="91440" bIns="45720" rtlCol="0" anchor="ctr"/>
          <a:lstStyle>
            <a:lvl1pPr algn="r">
              <a:defRPr sz="1200" b="1">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9F3A2B1E-3D54-4EB4-BA5D-ABF9A6623C23}" type="slidenum">
              <a:rPr lang="uk-UA"/>
              <a:pPr>
                <a:defRPr/>
              </a:pPr>
              <a:t>‹#›</a:t>
            </a:fld>
            <a:endParaRPr lang="uk-UA" dirty="0"/>
          </a:p>
        </p:txBody>
      </p:sp>
      <p:sp>
        <p:nvSpPr>
          <p:cNvPr id="6" name="Footer Placeholder 3"/>
          <p:cNvSpPr>
            <a:spLocks noGrp="1"/>
          </p:cNvSpPr>
          <p:nvPr>
            <p:ph type="ftr" sz="quarter" idx="11"/>
          </p:nvPr>
        </p:nvSpPr>
        <p:spPr>
          <a:xfrm>
            <a:off x="2743200" y="6340476"/>
            <a:ext cx="3860800" cy="365125"/>
          </a:xfrm>
          <a:prstGeom prst="rect">
            <a:avLst/>
          </a:prstGeom>
        </p:spPr>
        <p:txBody>
          <a:bodyPr vert="horz" lIns="91440" tIns="45720" rIns="91440" bIns="45720" rtlCol="0" anchor="ctr"/>
          <a:lstStyle>
            <a:lvl1pPr algn="l">
              <a:defRPr sz="1200">
                <a:solidFill>
                  <a:schemeClr val="tx1"/>
                </a:solidFill>
                <a:latin typeface="Segoe UI Light" panose="020B0502040204020203" pitchFamily="34" charset="0"/>
              </a:defRPr>
            </a:lvl1pPr>
          </a:lstStyle>
          <a:p>
            <a:pPr>
              <a:defRPr/>
            </a:pPr>
            <a:r>
              <a:rPr lang="en-US"/>
              <a:t>Click to add the  title</a:t>
            </a:r>
            <a:endParaRPr lang="uk-UA"/>
          </a:p>
        </p:txBody>
      </p:sp>
    </p:spTree>
    <p:extLst>
      <p:ext uri="{BB962C8B-B14F-4D97-AF65-F5344CB8AC3E}">
        <p14:creationId xmlns:p14="http://schemas.microsoft.com/office/powerpoint/2010/main" val="4256970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E11FD4EF-3EEB-4D56-9A12-FA0FE0D00D8E}" type="datetimeFigureOut">
              <a:rPr lang="en-US"/>
              <a:pPr>
                <a:defRPr/>
              </a:pPr>
              <a:t>28-Jul-22</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9DEEB31-CCAD-4D16-9D71-1D379587EE13}" type="slidenum">
              <a:rPr lang="en-US"/>
              <a:pPr>
                <a:defRPr/>
              </a:pPr>
              <a:t>‹#›</a:t>
            </a:fld>
            <a:endParaRPr lang="en-US"/>
          </a:p>
        </p:txBody>
      </p:sp>
    </p:spTree>
    <p:extLst>
      <p:ext uri="{BB962C8B-B14F-4D97-AF65-F5344CB8AC3E}">
        <p14:creationId xmlns:p14="http://schemas.microsoft.com/office/powerpoint/2010/main" val="571167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976005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89013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3.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hyperlink" Target="http://learngitbranching.js.org/" TargetMode="Externa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8" Type="http://schemas.openxmlformats.org/officeDocument/2006/relationships/hyperlink" Target="https://softserve.academy/mod/url/view.php?id=2249" TargetMode="External"/><Relationship Id="rId3" Type="http://schemas.openxmlformats.org/officeDocument/2006/relationships/hyperlink" Target="http://marklodato.github.com/visual-git-guide/index-en.html" TargetMode="External"/><Relationship Id="rId7" Type="http://schemas.openxmlformats.org/officeDocument/2006/relationships/hyperlink" Target="https://softserve.academy/mod/url/view.php?id=2248" TargetMode="External"/><Relationship Id="rId2" Type="http://schemas.openxmlformats.org/officeDocument/2006/relationships/hyperlink" Target="http://kernel.org/pub/software/scm/git/docs/everyday.html" TargetMode="External"/><Relationship Id="rId1" Type="http://schemas.openxmlformats.org/officeDocument/2006/relationships/slideLayout" Target="../slideLayouts/slideLayout29.xml"/><Relationship Id="rId6" Type="http://schemas.openxmlformats.org/officeDocument/2006/relationships/hyperlink" Target="https://softserve.academy/mod/url/view.php?id=2247" TargetMode="External"/><Relationship Id="rId5" Type="http://schemas.openxmlformats.org/officeDocument/2006/relationships/hyperlink" Target="https://softserve.academy/mod/url/view.php?id=2246" TargetMode="External"/><Relationship Id="rId10" Type="http://schemas.openxmlformats.org/officeDocument/2006/relationships/hyperlink" Target="http://www.slideshare.net/saharabeara/advanced-git-tutorial" TargetMode="External"/><Relationship Id="rId4" Type="http://schemas.openxmlformats.org/officeDocument/2006/relationships/hyperlink" Target="http://net.tutsplus.com/tutorials/other/easy-version-control-with-git/" TargetMode="External"/><Relationship Id="rId9" Type="http://schemas.openxmlformats.org/officeDocument/2006/relationships/hyperlink" Target="https://softserve.academy/mod/url/view.php?id=225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hyperlink" Target="https://git-scm.com/download/win"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GIT</a:t>
            </a:r>
            <a:br>
              <a:rPr lang="en-US" dirty="0"/>
            </a:br>
            <a:r>
              <a:rPr lang="en-US" dirty="0"/>
              <a:t>PYTHON CORE</a:t>
            </a:r>
            <a:endParaRPr lang="en-US" dirty="0">
              <a:latin typeface="Proxima Nova Black" panose="02000506030000020004" pitchFamily="2" charset="0"/>
            </a:endParaRP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278227" y="418379"/>
            <a:ext cx="8675687" cy="525462"/>
          </a:xfrm>
        </p:spPr>
        <p:txBody>
          <a:bodyPr/>
          <a:lstStyle/>
          <a:p>
            <a:r>
              <a:rPr lang="en-US" altLang="en-US" b="1" dirty="0"/>
              <a:t>Let’s configure </a:t>
            </a:r>
            <a:r>
              <a:rPr lang="en-US" altLang="en-US" b="1" dirty="0" err="1"/>
              <a:t>git</a:t>
            </a:r>
            <a:r>
              <a:rPr lang="en-US" altLang="en-US" b="1" dirty="0"/>
              <a:t> </a:t>
            </a:r>
            <a:r>
              <a:rPr lang="en-US" altLang="en-US" dirty="0">
                <a:sym typeface="Wingdings" panose="05000000000000000000" pitchFamily="2" charset="2"/>
              </a:rPr>
              <a:t></a:t>
            </a:r>
            <a:endParaRPr lang="uk-UA" altLang="en-US" dirty="0"/>
          </a:p>
        </p:txBody>
      </p:sp>
      <p:sp>
        <p:nvSpPr>
          <p:cNvPr id="3" name="Text Placeholder 2"/>
          <p:cNvSpPr>
            <a:spLocks noGrp="1"/>
          </p:cNvSpPr>
          <p:nvPr>
            <p:ph type="body" sz="quarter" idx="10"/>
          </p:nvPr>
        </p:nvSpPr>
        <p:spPr>
          <a:xfrm>
            <a:off x="1080655" y="1233489"/>
            <a:ext cx="10529454" cy="4391025"/>
          </a:xfrm>
        </p:spPr>
        <p:txBody>
          <a:bodyPr/>
          <a:lstStyle/>
          <a:p>
            <a:pPr>
              <a:defRPr/>
            </a:pPr>
            <a:r>
              <a:rPr lang="en-US" dirty="0" err="1"/>
              <a:t>Git</a:t>
            </a:r>
            <a:r>
              <a:rPr lang="en-US" dirty="0"/>
              <a:t> comes with tool called </a:t>
            </a:r>
            <a:r>
              <a:rPr lang="en-US" b="1" dirty="0" err="1">
                <a:solidFill>
                  <a:schemeClr val="accent2"/>
                </a:solidFill>
                <a:latin typeface="Courier New" panose="02070309020205020404" pitchFamily="49" charset="0"/>
                <a:cs typeface="Courier New" panose="02070309020205020404" pitchFamily="49" charset="0"/>
              </a:rPr>
              <a:t>git</a:t>
            </a:r>
            <a:r>
              <a:rPr lang="en-US" b="1" dirty="0">
                <a:solidFill>
                  <a:schemeClr val="accent2"/>
                </a:solidFill>
                <a:latin typeface="Courier New" panose="02070309020205020404" pitchFamily="49" charset="0"/>
                <a:cs typeface="Courier New" panose="02070309020205020404" pitchFamily="49" charset="0"/>
              </a:rPr>
              <a:t> </a:t>
            </a:r>
            <a:r>
              <a:rPr lang="en-US" b="1" dirty="0" err="1">
                <a:solidFill>
                  <a:schemeClr val="accent2"/>
                </a:solidFill>
                <a:latin typeface="Courier New" panose="02070309020205020404" pitchFamily="49" charset="0"/>
                <a:cs typeface="Courier New" panose="02070309020205020404" pitchFamily="49" charset="0"/>
              </a:rPr>
              <a:t>config</a:t>
            </a:r>
            <a:endParaRPr lang="en-US" b="1" dirty="0">
              <a:solidFill>
                <a:schemeClr val="accent2"/>
              </a:solidFill>
              <a:latin typeface="Courier New" panose="02070309020205020404" pitchFamily="49" charset="0"/>
              <a:cs typeface="Courier New" panose="02070309020205020404" pitchFamily="49" charset="0"/>
            </a:endParaRPr>
          </a:p>
          <a:p>
            <a:pPr>
              <a:defRPr/>
            </a:pPr>
            <a:r>
              <a:rPr lang="en-US" dirty="0"/>
              <a:t>Identity</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user.name “Liubov Koliasa“</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a:t>
            </a:r>
            <a:r>
              <a:rPr lang="en-US" sz="2400" dirty="0" err="1">
                <a:latin typeface="Courier New" panose="02070309020205020404" pitchFamily="49" charset="0"/>
                <a:cs typeface="Courier New" panose="02070309020205020404" pitchFamily="49" charset="0"/>
              </a:rPr>
              <a:t>user.email</a:t>
            </a:r>
            <a:r>
              <a:rPr lang="en-US" sz="2400" dirty="0">
                <a:latin typeface="Courier New" panose="02070309020205020404" pitchFamily="49" charset="0"/>
                <a:cs typeface="Courier New" panose="02070309020205020404" pitchFamily="49" charset="0"/>
              </a:rPr>
              <a:t> lkoliasa@mail.com</a:t>
            </a:r>
          </a:p>
          <a:p>
            <a:pPr>
              <a:defRPr/>
            </a:pPr>
            <a:r>
              <a:rPr lang="en-US" dirty="0"/>
              <a:t>Editor</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--global </a:t>
            </a:r>
            <a:r>
              <a:rPr lang="en-US" sz="2400" dirty="0" err="1">
                <a:latin typeface="Courier New" panose="02070309020205020404" pitchFamily="49" charset="0"/>
                <a:cs typeface="Courier New" panose="02070309020205020404" pitchFamily="49" charset="0"/>
              </a:rPr>
              <a:t>core.editor</a:t>
            </a:r>
            <a:r>
              <a:rPr lang="en-US" sz="2400" dirty="0">
                <a:latin typeface="Courier New" panose="02070309020205020404" pitchFamily="49" charset="0"/>
                <a:cs typeface="Courier New" panose="02070309020205020404" pitchFamily="49" charset="0"/>
              </a:rPr>
              <a:t> notepad.exe</a:t>
            </a:r>
          </a:p>
          <a:p>
            <a:pPr>
              <a:defRPr/>
            </a:pPr>
            <a:r>
              <a:rPr lang="en-US" dirty="0"/>
              <a:t>Check settings</a:t>
            </a:r>
          </a:p>
          <a:p>
            <a:pPr lvl="1">
              <a:defRPr/>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git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--list</a:t>
            </a:r>
          </a:p>
          <a:p>
            <a:pPr marL="457156" lvl="1" indent="0">
              <a:buNone/>
              <a:defRPr/>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17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95464" y="344488"/>
            <a:ext cx="8675687" cy="525462"/>
          </a:xfrm>
        </p:spPr>
        <p:txBody>
          <a:bodyPr/>
          <a:lstStyle/>
          <a:p>
            <a:r>
              <a:rPr lang="en-US" altLang="en-US" b="1" dirty="0"/>
              <a:t>Create repository</a:t>
            </a:r>
            <a:endParaRPr lang="uk-UA" altLang="en-US" b="1" dirty="0"/>
          </a:p>
        </p:txBody>
      </p:sp>
      <p:sp>
        <p:nvSpPr>
          <p:cNvPr id="3072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init</a:t>
            </a:r>
            <a:r>
              <a:rPr lang="en-US" altLang="en-US"/>
              <a:t> – create an empty local repo</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clone &lt;URL&gt;</a:t>
            </a:r>
            <a:r>
              <a:rPr lang="en-US" altLang="en-US"/>
              <a:t> – create local repo from remote repo</a:t>
            </a:r>
          </a:p>
          <a:p>
            <a:pPr marL="227013" indent="-227013">
              <a:buFont typeface="Arial" panose="020B0604020202020204" pitchFamily="34" charset="0"/>
              <a:buChar char="•"/>
            </a:pPr>
            <a:endParaRPr lang="en-US" altLang="en-US"/>
          </a:p>
          <a:p>
            <a:pPr marL="227013" indent="-227013">
              <a:buFont typeface="Arial" panose="020B0604020202020204" pitchFamily="34" charset="0"/>
              <a:buChar char="•"/>
            </a:pPr>
            <a:endParaRPr lang="uk-UA" altLang="en-US"/>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r="17429"/>
          <a:stretch>
            <a:fillRect/>
          </a:stretch>
        </p:blipFill>
        <p:spPr bwMode="auto">
          <a:xfrm>
            <a:off x="4648201" y="2209801"/>
            <a:ext cx="509746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08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795464" y="344488"/>
            <a:ext cx="8675687" cy="525462"/>
          </a:xfrm>
        </p:spPr>
        <p:txBody>
          <a:bodyPr/>
          <a:lstStyle/>
          <a:p>
            <a:r>
              <a:rPr lang="en-US" altLang="en-US" b="1" dirty="0"/>
              <a:t>GIT basics</a:t>
            </a:r>
            <a:endParaRPr lang="uk-UA" altLang="en-US" b="1" dirty="0"/>
          </a:p>
        </p:txBody>
      </p:sp>
      <p:sp>
        <p:nvSpPr>
          <p:cNvPr id="31747"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b="1"/>
              <a:t>Git</a:t>
            </a:r>
            <a:r>
              <a:rPr lang="en-US" altLang="en-US"/>
              <a:t> store snapshots of file system not differences!!!</a:t>
            </a:r>
          </a:p>
          <a:p>
            <a:pPr marL="227013" indent="-227013">
              <a:buFont typeface="Arial" panose="020B0604020202020204" pitchFamily="34" charset="0"/>
              <a:buChar char="•"/>
            </a:pPr>
            <a:r>
              <a:rPr lang="en-US" altLang="en-US"/>
              <a:t>Almost every operation is local</a:t>
            </a:r>
          </a:p>
          <a:p>
            <a:pPr marL="227013" indent="-227013">
              <a:buFont typeface="Arial" panose="020B0604020202020204" pitchFamily="34" charset="0"/>
              <a:buChar char="•"/>
            </a:pPr>
            <a:endParaRPr lang="uk-UA" altLang="en-US"/>
          </a:p>
        </p:txBody>
      </p:sp>
      <p:pic>
        <p:nvPicPr>
          <p:cNvPr id="31748" name="Picture 2" descr="Working directory, staging area, and Git direc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2233614"/>
            <a:ext cx="6316663"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17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795464" y="344488"/>
            <a:ext cx="8675687" cy="525462"/>
          </a:xfrm>
        </p:spPr>
        <p:txBody>
          <a:bodyPr/>
          <a:lstStyle/>
          <a:p>
            <a:r>
              <a:rPr lang="en-US" altLang="en-US" b="1" dirty="0" err="1"/>
              <a:t>Git</a:t>
            </a:r>
            <a:r>
              <a:rPr lang="en-US" altLang="en-US" b="1" dirty="0"/>
              <a:t> data transport commands</a:t>
            </a:r>
            <a:endParaRPr lang="uk-UA" altLang="en-US" b="1" dirty="0"/>
          </a:p>
        </p:txBody>
      </p:sp>
      <p:pic>
        <p:nvPicPr>
          <p:cNvPr id="3379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1214" y="968375"/>
            <a:ext cx="6249987"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89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795464" y="344488"/>
            <a:ext cx="8675687" cy="525462"/>
          </a:xfrm>
        </p:spPr>
        <p:txBody>
          <a:bodyPr/>
          <a:lstStyle/>
          <a:p>
            <a:r>
              <a:rPr lang="en-US" altLang="en-US"/>
              <a:t>Must know commands!</a:t>
            </a:r>
            <a:endParaRPr lang="uk-UA" altLang="en-US"/>
          </a:p>
        </p:txBody>
      </p:sp>
      <p:sp>
        <p:nvSpPr>
          <p:cNvPr id="34819"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status</a:t>
            </a:r>
            <a:r>
              <a:rPr lang="en-US" altLang="en-US"/>
              <a:t> - Show the working tree status</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log</a:t>
            </a:r>
            <a:r>
              <a:rPr lang="en-US" altLang="en-US"/>
              <a:t> – Show commit logs</a:t>
            </a:r>
          </a:p>
          <a:p>
            <a:pPr marL="227013" indent="-227013">
              <a:buFont typeface="Arial" panose="020B0604020202020204" pitchFamily="34" charset="0"/>
              <a:buChar char="•"/>
            </a:pPr>
            <a:r>
              <a:rPr lang="en-US" altLang="en-US">
                <a:latin typeface="Courier New" panose="02070309020205020404" pitchFamily="49" charset="0"/>
                <a:cs typeface="Courier New" panose="02070309020205020404" pitchFamily="49" charset="0"/>
              </a:rPr>
              <a:t>git rm</a:t>
            </a:r>
            <a:r>
              <a:rPr lang="en-US" altLang="en-US"/>
              <a:t> – Remove files from the working tree and from the index</a:t>
            </a:r>
          </a:p>
          <a:p>
            <a:pPr marL="227013" indent="-227013">
              <a:buFont typeface="Arial" panose="020B0604020202020204" pitchFamily="34" charset="0"/>
              <a:buChar char="•"/>
            </a:pPr>
            <a:endParaRPr lang="en-US" altLang="en-US"/>
          </a:p>
          <a:p>
            <a:pPr marL="227013" indent="-227013">
              <a:buFont typeface="Arial" panose="020B0604020202020204" pitchFamily="34" charset="0"/>
              <a:buChar char="•"/>
            </a:pPr>
            <a:endParaRPr lang="uk-UA" altLang="en-US"/>
          </a:p>
        </p:txBody>
      </p:sp>
      <p:pic>
        <p:nvPicPr>
          <p:cNvPr id="3482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74989"/>
            <a:ext cx="431165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82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795464" y="344488"/>
            <a:ext cx="8675687" cy="525462"/>
          </a:xfrm>
        </p:spPr>
        <p:txBody>
          <a:bodyPr/>
          <a:lstStyle/>
          <a:p>
            <a:r>
              <a:rPr lang="en-US" altLang="en-US"/>
              <a:t>GIT Work Cycle</a:t>
            </a:r>
            <a:endParaRPr lang="uk-UA" altLang="en-US"/>
          </a:p>
        </p:txBody>
      </p:sp>
      <p:sp>
        <p:nvSpPr>
          <p:cNvPr id="4" name="TextBox 3"/>
          <p:cNvSpPr txBox="1"/>
          <p:nvPr/>
        </p:nvSpPr>
        <p:spPr>
          <a:xfrm>
            <a:off x="6858001" y="1219201"/>
            <a:ext cx="3681413" cy="4302125"/>
          </a:xfrm>
          <a:prstGeom prst="rect">
            <a:avLst/>
          </a:prstGeom>
          <a:noFill/>
        </p:spPr>
        <p:txBody>
          <a:bodyPr>
            <a:spAutoFit/>
          </a:bodyPr>
          <a:lstStyle/>
          <a:p>
            <a:pPr>
              <a:lnSpc>
                <a:spcPct val="90000"/>
              </a:lnSpc>
              <a:defRPr/>
            </a:pPr>
            <a:r>
              <a:rPr lang="en-US" sz="1600" dirty="0"/>
              <a:t>Clone repository</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clone</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err="1">
                <a:solidFill>
                  <a:schemeClr val="accent2"/>
                </a:solidFill>
              </a:rPr>
              <a:t>init</a:t>
            </a:r>
            <a:endParaRPr lang="en-US" sz="1600" dirty="0">
              <a:solidFill>
                <a:schemeClr val="accent2"/>
              </a:solidFill>
            </a:endParaRPr>
          </a:p>
          <a:p>
            <a:pPr>
              <a:lnSpc>
                <a:spcPct val="90000"/>
              </a:lnSpc>
              <a:defRPr/>
            </a:pPr>
            <a:r>
              <a:rPr lang="en-US" sz="1600" dirty="0"/>
              <a:t>Create your branch</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branch</a:t>
            </a:r>
          </a:p>
          <a:p>
            <a:pPr>
              <a:lnSpc>
                <a:spcPct val="90000"/>
              </a:lnSpc>
              <a:defRPr/>
            </a:pPr>
            <a:r>
              <a:rPr lang="en-US" sz="1600" dirty="0"/>
              <a:t>Modify working copy</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add</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reset</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mv</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err="1">
                <a:solidFill>
                  <a:schemeClr val="accent2"/>
                </a:solidFill>
              </a:rPr>
              <a:t>rm</a:t>
            </a:r>
            <a:endParaRPr lang="en-US" sz="1600" dirty="0">
              <a:solidFill>
                <a:schemeClr val="accent2"/>
              </a:solidFill>
            </a:endParaRPr>
          </a:p>
          <a:p>
            <a:pPr>
              <a:lnSpc>
                <a:spcPct val="90000"/>
              </a:lnSpc>
              <a:defRPr/>
            </a:pPr>
            <a:r>
              <a:rPr lang="en-US" sz="1600" dirty="0"/>
              <a:t>Update branch and review changes</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status</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log</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diff</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fetch</a:t>
            </a:r>
          </a:p>
          <a:p>
            <a:pPr>
              <a:lnSpc>
                <a:spcPct val="90000"/>
              </a:lnSpc>
              <a:defRPr/>
            </a:pPr>
            <a:r>
              <a:rPr lang="en-US" sz="1600" dirty="0"/>
              <a:t>Commit changes</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commit</a:t>
            </a:r>
          </a:p>
          <a:p>
            <a:pPr>
              <a:lnSpc>
                <a:spcPct val="90000"/>
              </a:lnSpc>
              <a:defRPr/>
            </a:pPr>
            <a:r>
              <a:rPr lang="en-US" sz="1600" dirty="0"/>
              <a:t>Push changes to repo</a:t>
            </a:r>
          </a:p>
          <a:p>
            <a:pPr marL="285750" indent="-285750">
              <a:lnSpc>
                <a:spcPct val="90000"/>
              </a:lnSpc>
              <a:buFont typeface="Arial" panose="020B0604020202020204" pitchFamily="34" charset="0"/>
              <a:buChar char="•"/>
              <a:defRPr/>
            </a:pPr>
            <a:r>
              <a:rPr lang="en-US" sz="1600" dirty="0" err="1"/>
              <a:t>git</a:t>
            </a:r>
            <a:r>
              <a:rPr lang="en-US" sz="1600" dirty="0"/>
              <a:t> </a:t>
            </a:r>
            <a:r>
              <a:rPr lang="en-US" sz="1600" dirty="0">
                <a:solidFill>
                  <a:schemeClr val="accent2"/>
                </a:solidFill>
              </a:rPr>
              <a:t>push</a:t>
            </a:r>
          </a:p>
        </p:txBody>
      </p:sp>
      <p:graphicFrame>
        <p:nvGraphicFramePr>
          <p:cNvPr id="7" name="Content Placeholder 3"/>
          <p:cNvGraphicFramePr>
            <a:graphicFrameLocks/>
          </p:cNvGraphicFramePr>
          <p:nvPr>
            <p:extLst>
              <p:ext uri="{D42A27DB-BD31-4B8C-83A1-F6EECF244321}">
                <p14:modId xmlns:p14="http://schemas.microsoft.com/office/powerpoint/2010/main" val="4018214796"/>
              </p:ext>
            </p:extLst>
          </p:nvPr>
        </p:nvGraphicFramePr>
        <p:xfrm>
          <a:off x="1524000" y="1219200"/>
          <a:ext cx="4800600" cy="4302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61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95464" y="344488"/>
            <a:ext cx="8675687" cy="525462"/>
          </a:xfrm>
        </p:spPr>
        <p:txBody>
          <a:bodyPr/>
          <a:lstStyle/>
          <a:p>
            <a:r>
              <a:rPr lang="en-US" altLang="en-US"/>
              <a:t>Branch</a:t>
            </a:r>
            <a:endParaRPr lang="uk-UA" altLang="en-US"/>
          </a:p>
        </p:txBody>
      </p:sp>
      <p:sp>
        <p:nvSpPr>
          <p:cNvPr id="36867"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dirty="0"/>
              <a:t>A </a:t>
            </a:r>
            <a:r>
              <a:rPr lang="en-US" altLang="en-US" b="1" dirty="0">
                <a:solidFill>
                  <a:schemeClr val="accent2"/>
                </a:solidFill>
              </a:rPr>
              <a:t>branch</a:t>
            </a:r>
            <a:r>
              <a:rPr lang="en-US" altLang="en-US" dirty="0"/>
              <a:t> represents an independent line of development. Branches serve as </a:t>
            </a:r>
            <a:br>
              <a:rPr lang="en-US" altLang="en-US" dirty="0"/>
            </a:br>
            <a:r>
              <a:rPr lang="en-US" altLang="en-US" dirty="0"/>
              <a:t>an abstraction for the </a:t>
            </a:r>
            <a:r>
              <a:rPr lang="en-US" altLang="en-US" b="1" dirty="0">
                <a:solidFill>
                  <a:schemeClr val="accent2"/>
                </a:solidFill>
              </a:rPr>
              <a:t>edit/stage/</a:t>
            </a:r>
            <a:br>
              <a:rPr lang="en-US" altLang="en-US" b="1" dirty="0">
                <a:solidFill>
                  <a:srgbClr val="00B0F0"/>
                </a:solidFill>
              </a:rPr>
            </a:br>
            <a:r>
              <a:rPr lang="en-US" altLang="en-US" b="1" dirty="0">
                <a:solidFill>
                  <a:schemeClr val="accent2"/>
                </a:solidFill>
              </a:rPr>
              <a:t>commit</a:t>
            </a:r>
            <a:r>
              <a:rPr lang="en-US" altLang="en-US" dirty="0"/>
              <a:t> process</a:t>
            </a:r>
          </a:p>
          <a:p>
            <a:pPr marL="227013" indent="-227013">
              <a:buFont typeface="Arial" panose="020B0604020202020204" pitchFamily="34" charset="0"/>
              <a:buChar char="•"/>
            </a:pPr>
            <a:r>
              <a:rPr lang="en-US" altLang="en-US" dirty="0"/>
              <a:t>Commands</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 list of branches in local</a:t>
            </a:r>
            <a:br>
              <a:rPr lang="en-US" altLang="en-US" dirty="0"/>
            </a:br>
            <a:r>
              <a:rPr lang="en-US" altLang="en-US" dirty="0"/>
              <a:t>repo</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create new local </a:t>
            </a:r>
            <a:br>
              <a:rPr lang="en-US" altLang="en-US" dirty="0"/>
            </a:br>
            <a:r>
              <a:rPr lang="en-US" altLang="en-US" dirty="0"/>
              <a:t>branch named “name”</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–d</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delete the branch </a:t>
            </a:r>
            <a:br>
              <a:rPr lang="en-US" altLang="en-US" dirty="0"/>
            </a:br>
            <a:r>
              <a:rPr lang="en-US" altLang="en-US" dirty="0"/>
              <a:t>named “name”</a:t>
            </a:r>
          </a:p>
          <a:p>
            <a:pPr marL="684213" lvl="1" indent="-227013">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git</a:t>
            </a:r>
            <a:r>
              <a:rPr lang="en-US" altLang="en-US" dirty="0">
                <a:latin typeface="Courier New" panose="02070309020205020404" pitchFamily="49" charset="0"/>
                <a:cs typeface="Courier New" panose="02070309020205020404" pitchFamily="49" charset="0"/>
              </a:rPr>
              <a:t> branch</a:t>
            </a:r>
            <a:r>
              <a:rPr lang="en-US" altLang="en-US" dirty="0"/>
              <a:t> </a:t>
            </a:r>
            <a:r>
              <a:rPr lang="en-US" altLang="en-US" dirty="0">
                <a:latin typeface="Courier New" panose="02070309020205020404" pitchFamily="49" charset="0"/>
                <a:cs typeface="Courier New" panose="02070309020205020404" pitchFamily="49" charset="0"/>
              </a:rPr>
              <a:t>–m</a:t>
            </a:r>
            <a:r>
              <a:rPr lang="en-US" altLang="en-US" dirty="0"/>
              <a:t> </a:t>
            </a:r>
            <a:r>
              <a:rPr lang="en-US" altLang="en-US" dirty="0">
                <a:latin typeface="Courier New" panose="02070309020205020404" pitchFamily="49" charset="0"/>
                <a:cs typeface="Courier New" panose="02070309020205020404" pitchFamily="49" charset="0"/>
              </a:rPr>
              <a:t>&lt;name&gt;</a:t>
            </a:r>
            <a:r>
              <a:rPr lang="en-US" altLang="en-US" dirty="0"/>
              <a:t> – rename the current branch to “name”</a:t>
            </a:r>
          </a:p>
        </p:txBody>
      </p:sp>
      <p:pic>
        <p:nvPicPr>
          <p:cNvPr id="3686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1" y="1600200"/>
            <a:ext cx="2684463"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25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4"/>
          <p:cNvSpPr>
            <a:spLocks noGrp="1"/>
          </p:cNvSpPr>
          <p:nvPr>
            <p:ph type="title"/>
          </p:nvPr>
        </p:nvSpPr>
        <p:spPr/>
        <p:txBody>
          <a:bodyPr/>
          <a:lstStyle/>
          <a:p>
            <a:r>
              <a:rPr lang="en-US" altLang="en-US" sz="3600"/>
              <a:t>Let’s imagine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8114" y="3398839"/>
            <a:ext cx="25431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1" y="1143001"/>
            <a:ext cx="276701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2145926" y="1143000"/>
            <a:ext cx="14167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1400"/>
              <a:t>Three commits </a:t>
            </a:r>
            <a:br>
              <a:rPr lang="en-US" altLang="en-US" sz="1400"/>
            </a:br>
            <a:r>
              <a:rPr lang="en-US" altLang="en-US" sz="1400"/>
              <a:t>on master</a:t>
            </a:r>
          </a:p>
        </p:txBody>
      </p:sp>
      <p:cxnSp>
        <p:nvCxnSpPr>
          <p:cNvPr id="12" name="Straight Arrow Connector 11"/>
          <p:cNvCxnSpPr/>
          <p:nvPr/>
        </p:nvCxnSpPr>
        <p:spPr>
          <a:xfrm>
            <a:off x="3340100" y="1524000"/>
            <a:ext cx="609600" cy="457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698626" y="1100138"/>
            <a:ext cx="485775" cy="6096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1</a:t>
            </a:r>
          </a:p>
        </p:txBody>
      </p:sp>
      <p:sp>
        <p:nvSpPr>
          <p:cNvPr id="14" name="Oval 13"/>
          <p:cNvSpPr/>
          <p:nvPr/>
        </p:nvSpPr>
        <p:spPr>
          <a:xfrm>
            <a:off x="1711326" y="3544888"/>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2</a:t>
            </a:r>
          </a:p>
        </p:txBody>
      </p:sp>
      <p:sp>
        <p:nvSpPr>
          <p:cNvPr id="15" name="TextBox 14"/>
          <p:cNvSpPr txBox="1">
            <a:spLocks noChangeArrowheads="1"/>
          </p:cNvSpPr>
          <p:nvPr/>
        </p:nvSpPr>
        <p:spPr bwMode="auto">
          <a:xfrm>
            <a:off x="2273300" y="5526088"/>
            <a:ext cx="291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000" b="1">
                <a:solidFill>
                  <a:srgbClr val="FF0000"/>
                </a:solidFill>
              </a:rPr>
              <a:t>git checkout –b iss53</a:t>
            </a:r>
          </a:p>
        </p:txBody>
      </p:sp>
      <p:cxnSp>
        <p:nvCxnSpPr>
          <p:cNvPr id="16" name="Straight Arrow Connector 15"/>
          <p:cNvCxnSpPr/>
          <p:nvPr/>
        </p:nvCxnSpPr>
        <p:spPr>
          <a:xfrm flipV="1">
            <a:off x="3355975" y="5226050"/>
            <a:ext cx="609600" cy="3000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143001"/>
            <a:ext cx="3429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p:nvPr/>
        </p:nvSpPr>
        <p:spPr>
          <a:xfrm>
            <a:off x="6143626" y="108902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3</a:t>
            </a:r>
          </a:p>
        </p:txBody>
      </p:sp>
      <p:sp>
        <p:nvSpPr>
          <p:cNvPr id="20" name="TextBox 19"/>
          <p:cNvSpPr txBox="1">
            <a:spLocks noChangeArrowheads="1"/>
          </p:cNvSpPr>
          <p:nvPr/>
        </p:nvSpPr>
        <p:spPr bwMode="auto">
          <a:xfrm>
            <a:off x="6859588" y="2571750"/>
            <a:ext cx="1903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000" b="1">
                <a:solidFill>
                  <a:srgbClr val="FF0000"/>
                </a:solidFill>
              </a:rPr>
              <a:t>git commit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3013" y="3600450"/>
            <a:ext cx="35052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6067426" y="3544888"/>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4</a:t>
            </a:r>
          </a:p>
        </p:txBody>
      </p:sp>
      <p:sp>
        <p:nvSpPr>
          <p:cNvPr id="23" name="TextBox 22"/>
          <p:cNvSpPr txBox="1">
            <a:spLocks noChangeArrowheads="1"/>
          </p:cNvSpPr>
          <p:nvPr/>
        </p:nvSpPr>
        <p:spPr bwMode="auto">
          <a:xfrm>
            <a:off x="5562600" y="5334000"/>
            <a:ext cx="3352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master</a:t>
            </a:r>
          </a:p>
          <a:p>
            <a:pPr>
              <a:buFontTx/>
              <a:buAutoNum type="arabicPeriod"/>
            </a:pPr>
            <a:r>
              <a:rPr lang="en-US" altLang="en-US" sz="2000" b="1">
                <a:solidFill>
                  <a:srgbClr val="FF0000"/>
                </a:solidFill>
              </a:rPr>
              <a:t>git checkout –b hotfix</a:t>
            </a:r>
          </a:p>
          <a:p>
            <a:pPr>
              <a:buFontTx/>
              <a:buAutoNum type="arabicPeriod"/>
            </a:pPr>
            <a:r>
              <a:rPr lang="en-US" altLang="en-US" sz="2000" b="1">
                <a:solidFill>
                  <a:srgbClr val="FF0000"/>
                </a:solidFill>
              </a:rPr>
              <a:t>git commit …</a:t>
            </a:r>
          </a:p>
        </p:txBody>
      </p:sp>
    </p:spTree>
    <p:extLst>
      <p:ext uri="{BB962C8B-B14F-4D97-AF65-F5344CB8AC3E}">
        <p14:creationId xmlns:p14="http://schemas.microsoft.com/office/powerpoint/2010/main" val="3785501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1000"/>
                                        <p:tgtEl>
                                          <p:spTgt spid="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par>
                                <p:cTn id="26" presetID="21" presetClass="entr" presetSubtype="1"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1000"/>
                                        <p:tgtEl>
                                          <p:spTgt spid="6"/>
                                        </p:tgtEl>
                                      </p:cBhvr>
                                    </p:animEffect>
                                  </p:childTnLst>
                                </p:cTn>
                              </p:par>
                              <p:par>
                                <p:cTn id="29" presetID="21"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heel(1)">
                                      <p:cBhvr>
                                        <p:cTn id="31" dur="20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000"/>
                                        <p:tgtEl>
                                          <p:spTgt spid="19"/>
                                        </p:tgtEl>
                                      </p:cBhvr>
                                    </p:animEffect>
                                  </p:childTnLst>
                                </p:cTn>
                              </p:par>
                              <p:par>
                                <p:cTn id="44" presetID="21" presetClass="entr" presetSubtype="1"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heel(1)">
                                      <p:cBhvr>
                                        <p:cTn id="46" dur="1000"/>
                                        <p:tgtEl>
                                          <p:spTgt spid="1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heel(1)">
                                      <p:cBhvr>
                                        <p:cTn id="58" dur="2000"/>
                                        <p:tgtEl>
                                          <p:spTgt spid="22"/>
                                        </p:tgtEl>
                                      </p:cBhvr>
                                    </p:animEffect>
                                  </p:childTnLst>
                                </p:cTn>
                              </p:par>
                              <p:par>
                                <p:cTn id="59" presetID="21" presetClass="entr" presetSubtype="1"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heel(1)">
                                      <p:cBhvr>
                                        <p:cTn id="61"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5" grpId="0"/>
      <p:bldP spid="19" grpId="0" animBg="1"/>
      <p:bldP spid="20" grpId="0"/>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p:txBody>
          <a:bodyPr/>
          <a:lstStyle/>
          <a:p>
            <a:r>
              <a:rPr lang="en-US" altLang="en-US" sz="3600"/>
              <a:t>Merging</a:t>
            </a:r>
          </a:p>
        </p:txBody>
      </p:sp>
      <p:sp>
        <p:nvSpPr>
          <p:cNvPr id="6" name="Oval 5"/>
          <p:cNvSpPr/>
          <p:nvPr/>
        </p:nvSpPr>
        <p:spPr>
          <a:xfrm>
            <a:off x="2384426" y="9271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5</a:t>
            </a:r>
          </a:p>
        </p:txBody>
      </p:sp>
      <p:pic>
        <p:nvPicPr>
          <p:cNvPr id="3891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9613" y="898526"/>
            <a:ext cx="28702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7"/>
          <p:cNvSpPr txBox="1">
            <a:spLocks noChangeArrowheads="1"/>
          </p:cNvSpPr>
          <p:nvPr/>
        </p:nvSpPr>
        <p:spPr bwMode="auto">
          <a:xfrm>
            <a:off x="2057400" y="2743201"/>
            <a:ext cx="3092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master</a:t>
            </a:r>
          </a:p>
          <a:p>
            <a:pPr>
              <a:buFontTx/>
              <a:buAutoNum type="arabicPeriod"/>
            </a:pPr>
            <a:r>
              <a:rPr lang="en-US" altLang="en-US" sz="2000" b="1">
                <a:solidFill>
                  <a:srgbClr val="FF0000"/>
                </a:solidFill>
              </a:rPr>
              <a:t>git merge hotfix</a:t>
            </a:r>
          </a:p>
        </p:txBody>
      </p:sp>
      <p:pic>
        <p:nvPicPr>
          <p:cNvPr id="38919" name="Picture 8"/>
          <p:cNvPicPr>
            <a:picLocks noChangeAspect="1"/>
          </p:cNvPicPr>
          <p:nvPr/>
        </p:nvPicPr>
        <p:blipFill>
          <a:blip r:embed="rId4">
            <a:extLst>
              <a:ext uri="{28A0092B-C50C-407E-A947-70E740481C1C}">
                <a14:useLocalDpi xmlns:a14="http://schemas.microsoft.com/office/drawing/2010/main" val="0"/>
              </a:ext>
            </a:extLst>
          </a:blip>
          <a:srcRect l="36102"/>
          <a:stretch>
            <a:fillRect/>
          </a:stretch>
        </p:blipFill>
        <p:spPr bwMode="auto">
          <a:xfrm>
            <a:off x="7035801" y="1002280"/>
            <a:ext cx="3267075"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6550026" y="9271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6</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l="34018"/>
          <a:stretch>
            <a:fillRect/>
          </a:stretch>
        </p:blipFill>
        <p:spPr bwMode="auto">
          <a:xfrm>
            <a:off x="3521076" y="4181928"/>
            <a:ext cx="2868613"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a:xfrm>
            <a:off x="2389189" y="421957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7</a:t>
            </a:r>
          </a:p>
        </p:txBody>
      </p:sp>
      <p:sp>
        <p:nvSpPr>
          <p:cNvPr id="38923" name="TextBox 12"/>
          <p:cNvSpPr txBox="1">
            <a:spLocks noChangeArrowheads="1"/>
          </p:cNvSpPr>
          <p:nvPr/>
        </p:nvSpPr>
        <p:spPr bwMode="auto">
          <a:xfrm>
            <a:off x="5715000" y="5562600"/>
            <a:ext cx="251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merge iss53</a:t>
            </a:r>
          </a:p>
        </p:txBody>
      </p:sp>
    </p:spTree>
    <p:extLst>
      <p:ext uri="{BB962C8B-B14F-4D97-AF65-F5344CB8AC3E}">
        <p14:creationId xmlns:p14="http://schemas.microsoft.com/office/powerpoint/2010/main" val="2392766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4"/>
          <p:cNvSpPr>
            <a:spLocks noGrp="1"/>
          </p:cNvSpPr>
          <p:nvPr>
            <p:ph type="title"/>
          </p:nvPr>
        </p:nvSpPr>
        <p:spPr/>
        <p:txBody>
          <a:bodyPr/>
          <a:lstStyle/>
          <a:p>
            <a:r>
              <a:rPr lang="en-US" altLang="en-US" sz="3600"/>
              <a:t>Rebasing</a:t>
            </a:r>
          </a:p>
        </p:txBody>
      </p:sp>
      <p:pic>
        <p:nvPicPr>
          <p:cNvPr id="3994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3937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738314" y="1143000"/>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1</a:t>
            </a:r>
          </a:p>
        </p:txBody>
      </p:sp>
      <p:sp>
        <p:nvSpPr>
          <p:cNvPr id="39942" name="TextBox 7"/>
          <p:cNvSpPr txBox="1">
            <a:spLocks noChangeArrowheads="1"/>
          </p:cNvSpPr>
          <p:nvPr/>
        </p:nvSpPr>
        <p:spPr bwMode="auto">
          <a:xfrm>
            <a:off x="2362200" y="1263650"/>
            <a:ext cx="19376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Some initial state</a:t>
            </a:r>
          </a:p>
        </p:txBody>
      </p:sp>
      <p:pic>
        <p:nvPicPr>
          <p:cNvPr id="399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59363" y="3838575"/>
            <a:ext cx="4951412"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4164014" y="4708525"/>
            <a:ext cx="485775"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2</a:t>
            </a:r>
          </a:p>
        </p:txBody>
      </p:sp>
      <p:sp>
        <p:nvSpPr>
          <p:cNvPr id="39945" name="TextBox 10"/>
          <p:cNvSpPr txBox="1">
            <a:spLocks noChangeArrowheads="1"/>
          </p:cNvSpPr>
          <p:nvPr/>
        </p:nvSpPr>
        <p:spPr bwMode="auto">
          <a:xfrm>
            <a:off x="6400800" y="2949576"/>
            <a:ext cx="3670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Tx/>
              <a:buAutoNum type="arabicPeriod"/>
            </a:pPr>
            <a:r>
              <a:rPr lang="en-US" altLang="en-US" sz="2000" b="1">
                <a:solidFill>
                  <a:srgbClr val="FF0000"/>
                </a:solidFill>
              </a:rPr>
              <a:t>git checkout experiment</a:t>
            </a:r>
          </a:p>
          <a:p>
            <a:pPr>
              <a:buFontTx/>
              <a:buAutoNum type="arabicPeriod"/>
            </a:pPr>
            <a:r>
              <a:rPr lang="en-US" altLang="en-US" sz="2000" b="1">
                <a:solidFill>
                  <a:srgbClr val="FF0000"/>
                </a:solidFill>
              </a:rPr>
              <a:t>git rebase master</a:t>
            </a:r>
          </a:p>
        </p:txBody>
      </p:sp>
    </p:spTree>
    <p:extLst>
      <p:ext uri="{BB962C8B-B14F-4D97-AF65-F5344CB8AC3E}">
        <p14:creationId xmlns:p14="http://schemas.microsoft.com/office/powerpoint/2010/main" val="169410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795464" y="344488"/>
            <a:ext cx="8675687" cy="525462"/>
          </a:xfrm>
        </p:spPr>
        <p:txBody>
          <a:bodyPr/>
          <a:lstStyle/>
          <a:p>
            <a:pPr eaLnBrk="1" hangingPunct="1"/>
            <a:r>
              <a:rPr lang="en-US" altLang="en-US" b="1" dirty="0"/>
              <a:t>Agenda</a:t>
            </a:r>
            <a:endParaRPr lang="uk-UA" altLang="en-US" b="1" dirty="0"/>
          </a:p>
        </p:txBody>
      </p:sp>
      <p:sp>
        <p:nvSpPr>
          <p:cNvPr id="13315" name="Content Placeholder 2"/>
          <p:cNvSpPr>
            <a:spLocks noGrp="1"/>
          </p:cNvSpPr>
          <p:nvPr>
            <p:ph type="body" sz="quarter" idx="10"/>
          </p:nvPr>
        </p:nvSpPr>
        <p:spPr>
          <a:xfrm>
            <a:off x="1995488" y="1057276"/>
            <a:ext cx="8674100" cy="4962525"/>
          </a:xfrm>
        </p:spPr>
        <p:txBody>
          <a:bodyPr/>
          <a:lstStyle/>
          <a:p>
            <a:pPr>
              <a:spcBef>
                <a:spcPts val="300"/>
              </a:spcBef>
              <a:defRPr/>
            </a:pPr>
            <a:r>
              <a:rPr lang="en-US" sz="2800" dirty="0"/>
              <a:t>Source Control Management (SCM)</a:t>
            </a:r>
          </a:p>
          <a:p>
            <a:pPr lvl="1">
              <a:spcBef>
                <a:spcPts val="300"/>
              </a:spcBef>
              <a:defRPr/>
            </a:pPr>
            <a:r>
              <a:rPr lang="en-US" sz="2400" dirty="0"/>
              <a:t>Fundamental Concepts</a:t>
            </a:r>
          </a:p>
          <a:p>
            <a:pPr lvl="1">
              <a:spcBef>
                <a:spcPts val="300"/>
              </a:spcBef>
              <a:defRPr/>
            </a:pPr>
            <a:r>
              <a:rPr lang="en-US" sz="2400" dirty="0"/>
              <a:t>Terms</a:t>
            </a:r>
          </a:p>
          <a:p>
            <a:pPr>
              <a:spcBef>
                <a:spcPts val="300"/>
              </a:spcBef>
              <a:defRPr/>
            </a:pPr>
            <a:r>
              <a:rPr lang="en-US" sz="2800" dirty="0"/>
              <a:t>Types of Version Control Systems</a:t>
            </a:r>
          </a:p>
          <a:p>
            <a:pPr>
              <a:spcBef>
                <a:spcPts val="300"/>
              </a:spcBef>
              <a:defRPr/>
            </a:pPr>
            <a:r>
              <a:rPr lang="en-US" sz="2800" dirty="0" err="1"/>
              <a:t>Git</a:t>
            </a:r>
            <a:endParaRPr lang="en-US" sz="2800" dirty="0"/>
          </a:p>
          <a:p>
            <a:pPr lvl="1">
              <a:spcBef>
                <a:spcPts val="300"/>
              </a:spcBef>
              <a:defRPr/>
            </a:pPr>
            <a:r>
              <a:rPr lang="en-US" sz="2400" dirty="0"/>
              <a:t>Before start</a:t>
            </a:r>
          </a:p>
          <a:p>
            <a:pPr lvl="1">
              <a:spcBef>
                <a:spcPts val="300"/>
              </a:spcBef>
              <a:defRPr/>
            </a:pPr>
            <a:r>
              <a:rPr lang="en-US" sz="2400" dirty="0"/>
              <a:t>Configuration</a:t>
            </a:r>
          </a:p>
          <a:p>
            <a:pPr lvl="1">
              <a:spcBef>
                <a:spcPts val="300"/>
              </a:spcBef>
              <a:defRPr/>
            </a:pPr>
            <a:r>
              <a:rPr lang="en-US" sz="2400" dirty="0"/>
              <a:t>Basics</a:t>
            </a:r>
          </a:p>
          <a:p>
            <a:pPr lvl="1">
              <a:spcBef>
                <a:spcPts val="300"/>
              </a:spcBef>
              <a:defRPr/>
            </a:pPr>
            <a:r>
              <a:rPr lang="en-US" sz="2400" dirty="0"/>
              <a:t>Work cycle</a:t>
            </a:r>
          </a:p>
          <a:p>
            <a:pPr lvl="1">
              <a:spcBef>
                <a:spcPts val="300"/>
              </a:spcBef>
              <a:defRPr/>
            </a:pPr>
            <a:r>
              <a:rPr lang="en-US" sz="2400" dirty="0"/>
              <a:t>Branches | Merging | Rebasing</a:t>
            </a:r>
          </a:p>
          <a:p>
            <a:pPr marL="227013" lvl="1" indent="-227013">
              <a:spcBef>
                <a:spcPts val="300"/>
              </a:spcBef>
              <a:defRPr/>
            </a:pPr>
            <a:r>
              <a:rPr lang="en-US" sz="2800" dirty="0"/>
              <a:t>Practical tasks</a:t>
            </a:r>
          </a:p>
          <a:p>
            <a:pPr marL="227013" lvl="1" indent="-227013">
              <a:spcBef>
                <a:spcPts val="300"/>
              </a:spcBef>
              <a:defRPr/>
            </a:pPr>
            <a:r>
              <a:rPr lang="en-US" sz="2800" dirty="0"/>
              <a:t>HomeWork</a:t>
            </a:r>
          </a:p>
          <a:p>
            <a:pPr marL="0" indent="0">
              <a:spcBef>
                <a:spcPts val="300"/>
              </a:spcBef>
              <a:buNone/>
              <a:defRPr/>
            </a:pPr>
            <a:endParaRPr lang="en-US" altLang="en-US" sz="2800" dirty="0"/>
          </a:p>
        </p:txBody>
      </p:sp>
      <p:pic>
        <p:nvPicPr>
          <p:cNvPr id="153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7164" y="1676401"/>
            <a:ext cx="286543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498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http://agilewarrior.files.wordpress.com/2012/04/git-workflow.png?w=500&amp;h=4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06500"/>
            <a:ext cx="57531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1"/>
          <p:cNvSpPr>
            <a:spLocks noGrp="1"/>
          </p:cNvSpPr>
          <p:nvPr>
            <p:ph type="title"/>
          </p:nvPr>
        </p:nvSpPr>
        <p:spPr>
          <a:xfrm>
            <a:off x="2038350" y="228600"/>
            <a:ext cx="8229600" cy="1143000"/>
          </a:xfrm>
        </p:spPr>
        <p:txBody>
          <a:bodyPr/>
          <a:lstStyle/>
          <a:p>
            <a:r>
              <a:rPr lang="en-US" altLang="en-US" sz="3200"/>
              <a:t>Team player / issue / bug fix philosophy</a:t>
            </a:r>
            <a:br>
              <a:rPr lang="en-US" altLang="en-US" sz="3200"/>
            </a:br>
            <a:endParaRPr lang="uk-UA" altLang="en-US" sz="3200"/>
          </a:p>
        </p:txBody>
      </p:sp>
    </p:spTree>
    <p:extLst>
      <p:ext uri="{BB962C8B-B14F-4D97-AF65-F5344CB8AC3E}">
        <p14:creationId xmlns:p14="http://schemas.microsoft.com/office/powerpoint/2010/main" val="146569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4067183"/>
              </p:ext>
            </p:extLst>
          </p:nvPr>
        </p:nvGraphicFramePr>
        <p:xfrm>
          <a:off x="2514600" y="685800"/>
          <a:ext cx="7239000" cy="5270608"/>
        </p:xfrm>
        <a:graphic>
          <a:graphicData uri="http://schemas.openxmlformats.org/drawingml/2006/table">
            <a:tbl>
              <a:tblPr firstRow="1" bandRow="1">
                <a:tableStyleId>{5C22544A-7EE6-4342-B048-85BDC9FD1C3A}</a:tableStyleId>
              </a:tblPr>
              <a:tblGrid>
                <a:gridCol w="2805113">
                  <a:extLst>
                    <a:ext uri="{9D8B030D-6E8A-4147-A177-3AD203B41FA5}">
                      <a16:colId xmlns:a16="http://schemas.microsoft.com/office/drawing/2014/main" val="20000"/>
                    </a:ext>
                  </a:extLst>
                </a:gridCol>
                <a:gridCol w="4433887">
                  <a:extLst>
                    <a:ext uri="{9D8B030D-6E8A-4147-A177-3AD203B41FA5}">
                      <a16:colId xmlns:a16="http://schemas.microsoft.com/office/drawing/2014/main" val="20001"/>
                    </a:ext>
                  </a:extLst>
                </a:gridCol>
              </a:tblGrid>
              <a:tr h="450273">
                <a:tc>
                  <a:txBody>
                    <a:bodyPr/>
                    <a:lstStyle/>
                    <a:p>
                      <a:r>
                        <a:rPr lang="en-US" sz="1800" dirty="0"/>
                        <a:t>Command syntax</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800" dirty="0"/>
                        <a:t>Description</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70795">
                <a:tc>
                  <a:txBody>
                    <a:bodyPr/>
                    <a:lstStyle/>
                    <a:p>
                      <a:r>
                        <a:rPr lang="en-US" sz="1800" dirty="0"/>
                        <a:t>repo </a:t>
                      </a:r>
                      <a:r>
                        <a:rPr lang="en-US" sz="1800" dirty="0" err="1"/>
                        <a:t>init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initializes a new client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795">
                <a:tc>
                  <a:txBody>
                    <a:bodyPr/>
                    <a:lstStyle/>
                    <a:p>
                      <a:r>
                        <a:rPr lang="en-US" sz="1800" dirty="0"/>
                        <a:t>repo sync</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syncs client to repositories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795">
                <a:tc>
                  <a:txBody>
                    <a:bodyPr/>
                    <a:lstStyle/>
                    <a:p>
                      <a:r>
                        <a:rPr lang="en-US" sz="1800" dirty="0"/>
                        <a:t>repo start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starts a new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795">
                <a:tc>
                  <a:txBody>
                    <a:bodyPr/>
                    <a:lstStyle/>
                    <a:p>
                      <a:r>
                        <a:rPr lang="en-US" sz="1800" dirty="0" err="1"/>
                        <a:t>git</a:t>
                      </a:r>
                      <a:r>
                        <a:rPr lang="en-US" sz="1800" dirty="0"/>
                        <a:t> add</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stages files ( adds to index )</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795">
                <a:tc>
                  <a:txBody>
                    <a:bodyPr/>
                    <a:lstStyle/>
                    <a:p>
                      <a:r>
                        <a:rPr lang="en-US" sz="1800" dirty="0"/>
                        <a:t>repo status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status of current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795">
                <a:tc>
                  <a:txBody>
                    <a:bodyPr/>
                    <a:lstStyle/>
                    <a:p>
                      <a:r>
                        <a:rPr lang="en-US" sz="1800" dirty="0" err="1"/>
                        <a:t>git</a:t>
                      </a:r>
                      <a:r>
                        <a:rPr lang="en-US" sz="1800" dirty="0"/>
                        <a:t> commit</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commits staged files</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795">
                <a:tc>
                  <a:txBody>
                    <a:bodyPr/>
                    <a:lstStyle/>
                    <a:p>
                      <a:r>
                        <a:rPr lang="en-US" sz="1800" dirty="0" err="1"/>
                        <a:t>git</a:t>
                      </a:r>
                      <a:r>
                        <a:rPr lang="en-US" sz="1800" dirty="0"/>
                        <a: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current branches</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795">
                <a:tc>
                  <a:txBody>
                    <a:bodyPr/>
                    <a:lstStyle/>
                    <a:p>
                      <a:r>
                        <a:rPr lang="en-US" sz="1800" dirty="0" err="1"/>
                        <a:t>git</a:t>
                      </a:r>
                      <a:r>
                        <a:rPr lang="en-US" sz="1800" dirty="0"/>
                        <a:t> branch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creates new topic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70795">
                <a:tc>
                  <a:txBody>
                    <a:bodyPr/>
                    <a:lstStyle/>
                    <a:p>
                      <a:r>
                        <a:rPr lang="en-US" sz="1800" dirty="0" err="1"/>
                        <a:t>git</a:t>
                      </a:r>
                      <a:r>
                        <a:rPr lang="en-US" sz="1800" dirty="0"/>
                        <a:t> checkout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switches HEAD to specified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795">
                <a:tc>
                  <a:txBody>
                    <a:bodyPr/>
                    <a:lstStyle/>
                    <a:p>
                      <a:r>
                        <a:rPr lang="en-US" sz="1800" dirty="0" err="1"/>
                        <a:t>git</a:t>
                      </a:r>
                      <a:r>
                        <a:rPr lang="en-US" sz="1800" dirty="0"/>
                        <a:t> merge [branch]</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merges [branch] with current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70795">
                <a:tc>
                  <a:txBody>
                    <a:bodyPr/>
                    <a:lstStyle/>
                    <a:p>
                      <a:r>
                        <a:rPr lang="en-US" sz="1800" dirty="0" err="1"/>
                        <a:t>git</a:t>
                      </a:r>
                      <a:r>
                        <a:rPr lang="en-US" sz="1800" dirty="0"/>
                        <a:t> diff</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diff of </a:t>
                      </a:r>
                      <a:r>
                        <a:rPr lang="en-US" sz="1800" dirty="0" err="1"/>
                        <a:t>unstaged</a:t>
                      </a:r>
                      <a:r>
                        <a:rPr lang="en-US" sz="1800" dirty="0"/>
                        <a:t> changes</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70795">
                <a:tc>
                  <a:txBody>
                    <a:bodyPr/>
                    <a:lstStyle/>
                    <a:p>
                      <a:r>
                        <a:rPr lang="en-US" sz="1800" dirty="0" err="1"/>
                        <a:t>git</a:t>
                      </a:r>
                      <a:r>
                        <a:rPr lang="en-US" sz="1800" dirty="0"/>
                        <a:t> log</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shows history on current branch</a:t>
                      </a: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70795">
                <a:tc>
                  <a:txBody>
                    <a:bodyPr/>
                    <a:lstStyle/>
                    <a:p>
                      <a:r>
                        <a:rPr lang="en-US" sz="1800" dirty="0"/>
                        <a:t>repo upload</a:t>
                      </a:r>
                      <a:endParaRPr lang="uk-UA"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Uploads changes to review</a:t>
                      </a:r>
                      <a:r>
                        <a:rPr lang="en-US" sz="1800" baseline="0" dirty="0"/>
                        <a:t> server</a:t>
                      </a:r>
                      <a:endParaRPr lang="en-US" sz="1800" dirty="0"/>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076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795464" y="344488"/>
            <a:ext cx="8675687" cy="525462"/>
          </a:xfrm>
        </p:spPr>
        <p:txBody>
          <a:bodyPr/>
          <a:lstStyle/>
          <a:p>
            <a:r>
              <a:rPr lang="en-US" altLang="uk-UA"/>
              <a:t>HomeWork (online course)</a:t>
            </a:r>
            <a:endParaRPr lang="uk-UA" altLang="uk-UA"/>
          </a:p>
        </p:txBody>
      </p:sp>
      <p:sp>
        <p:nvSpPr>
          <p:cNvPr id="59395" name="Text Placeholder 2"/>
          <p:cNvSpPr>
            <a:spLocks noGrp="1"/>
          </p:cNvSpPr>
          <p:nvPr>
            <p:ph type="body" sz="quarter" idx="10"/>
          </p:nvPr>
        </p:nvSpPr>
        <p:spPr>
          <a:xfrm>
            <a:off x="1795463" y="1233489"/>
            <a:ext cx="8674100" cy="4391025"/>
          </a:xfrm>
        </p:spPr>
        <p:txBody>
          <a:bodyPr/>
          <a:lstStyle/>
          <a:p>
            <a:pPr marL="446088" indent="-446088">
              <a:buFont typeface="+mj-lt"/>
              <a:buAutoNum type="arabicPeriod"/>
              <a:defRPr/>
            </a:pPr>
            <a:r>
              <a:rPr lang="en-US" altLang="uk-UA" sz="2800" dirty="0"/>
              <a:t>Play on site </a:t>
            </a:r>
            <a:r>
              <a:rPr lang="en-US" altLang="uk-UA" sz="2400" u="sng" dirty="0">
                <a:solidFill>
                  <a:srgbClr val="00B0F0"/>
                </a:solidFill>
              </a:rPr>
              <a:t>https://try.github.io</a:t>
            </a:r>
          </a:p>
          <a:p>
            <a:pPr marL="446088" indent="-446088">
              <a:buFont typeface="+mj-lt"/>
              <a:buAutoNum type="arabicPeriod"/>
              <a:defRPr/>
            </a:pPr>
            <a:r>
              <a:rPr lang="en-US" altLang="uk-UA" sz="2800" dirty="0"/>
              <a:t>Please register on Learn </a:t>
            </a:r>
            <a:r>
              <a:rPr lang="en-US" altLang="uk-UA" sz="2800" dirty="0" err="1"/>
              <a:t>Git</a:t>
            </a:r>
            <a:r>
              <a:rPr lang="en-US" altLang="uk-UA" sz="2800" dirty="0"/>
              <a:t> Branching: 	</a:t>
            </a:r>
            <a:r>
              <a:rPr lang="en-US" altLang="uk-UA" sz="2400" u="sng" dirty="0">
                <a:solidFill>
                  <a:srgbClr val="00B0F0"/>
                </a:solidFill>
                <a:hlinkClick r:id="rId2"/>
              </a:rPr>
              <a:t>http://learngitbranching.js.org/</a:t>
            </a:r>
            <a:r>
              <a:rPr lang="en-US" altLang="uk-UA" sz="2400" u="sng" dirty="0">
                <a:solidFill>
                  <a:srgbClr val="00B0F0"/>
                </a:solidFill>
              </a:rPr>
              <a:t> </a:t>
            </a:r>
          </a:p>
          <a:p>
            <a:pPr marL="446088" indent="0">
              <a:buNone/>
              <a:defRPr/>
            </a:pPr>
            <a:r>
              <a:rPr lang="en-US" altLang="uk-UA" sz="2800" dirty="0"/>
              <a:t>and play game</a:t>
            </a:r>
          </a:p>
          <a:p>
            <a:pPr marL="227013" indent="-227013">
              <a:buFont typeface="Arial" panose="020B0604020202020204" pitchFamily="34" charset="0"/>
              <a:buChar char="•"/>
              <a:defRPr/>
            </a:pPr>
            <a:endParaRPr lang="en-US" altLang="uk-UA" sz="2800" dirty="0"/>
          </a:p>
        </p:txBody>
      </p:sp>
    </p:spTree>
    <p:extLst>
      <p:ext uri="{BB962C8B-B14F-4D97-AF65-F5344CB8AC3E}">
        <p14:creationId xmlns:p14="http://schemas.microsoft.com/office/powerpoint/2010/main" val="317558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795464" y="344488"/>
            <a:ext cx="8675687" cy="525462"/>
          </a:xfrm>
        </p:spPr>
        <p:txBody>
          <a:bodyPr/>
          <a:lstStyle/>
          <a:p>
            <a:r>
              <a:rPr lang="en-US" altLang="en-US"/>
              <a:t>References and Sources</a:t>
            </a:r>
            <a:endParaRPr lang="uk-UA" altLang="en-US"/>
          </a:p>
        </p:txBody>
      </p:sp>
      <p:sp>
        <p:nvSpPr>
          <p:cNvPr id="3" name="Text Placeholder 2"/>
          <p:cNvSpPr>
            <a:spLocks noGrp="1"/>
          </p:cNvSpPr>
          <p:nvPr>
            <p:ph type="body" sz="quarter" idx="10"/>
          </p:nvPr>
        </p:nvSpPr>
        <p:spPr>
          <a:xfrm>
            <a:off x="1795463" y="1233489"/>
            <a:ext cx="8674100" cy="4391025"/>
          </a:xfrm>
        </p:spPr>
        <p:txBody>
          <a:bodyPr/>
          <a:lstStyle/>
          <a:p>
            <a:pPr marL="0" indent="0">
              <a:spcBef>
                <a:spcPts val="0"/>
              </a:spcBef>
              <a:buNone/>
              <a:defRPr/>
            </a:pPr>
            <a:r>
              <a:rPr lang="en-US" dirty="0"/>
              <a:t>Simplified views:</a:t>
            </a:r>
          </a:p>
          <a:p>
            <a:pPr lvl="1">
              <a:spcBef>
                <a:spcPts val="0"/>
              </a:spcBef>
              <a:defRPr/>
            </a:pPr>
            <a:r>
              <a:rPr lang="en-US" u="sng" dirty="0">
                <a:hlinkClick r:id="rId2"/>
              </a:rPr>
              <a:t>Everyday commands</a:t>
            </a:r>
            <a:endParaRPr lang="en-US" u="sng" dirty="0"/>
          </a:p>
          <a:p>
            <a:pPr lvl="1">
              <a:spcBef>
                <a:spcPts val="0"/>
              </a:spcBef>
              <a:defRPr/>
            </a:pPr>
            <a:r>
              <a:rPr lang="en-US" u="sng" dirty="0">
                <a:hlinkClick r:id="rId3"/>
              </a:rPr>
              <a:t>Visual guide to GIT</a:t>
            </a:r>
          </a:p>
          <a:p>
            <a:pPr lvl="1">
              <a:spcBef>
                <a:spcPts val="0"/>
              </a:spcBef>
              <a:defRPr/>
            </a:pPr>
            <a:r>
              <a:rPr lang="en-US" dirty="0">
                <a:hlinkClick r:id="rId4"/>
              </a:rPr>
              <a:t>Easy version control with GIT</a:t>
            </a:r>
            <a:endParaRPr lang="en-US" dirty="0"/>
          </a:p>
          <a:p>
            <a:pPr marL="0" indent="0">
              <a:spcBef>
                <a:spcPts val="0"/>
              </a:spcBef>
              <a:buNone/>
              <a:defRPr/>
            </a:pPr>
            <a:r>
              <a:rPr lang="en-US" altLang="uk-UA" dirty="0"/>
              <a:t>Some videos</a:t>
            </a:r>
          </a:p>
          <a:p>
            <a:pPr lvl="1">
              <a:spcBef>
                <a:spcPts val="0"/>
              </a:spcBef>
              <a:defRPr/>
            </a:pPr>
            <a:r>
              <a:rPr lang="en-US" altLang="uk-UA" dirty="0">
                <a:hlinkClick r:id="rId5"/>
              </a:rPr>
              <a:t>What is GIT</a:t>
            </a:r>
            <a:endParaRPr lang="en-US" altLang="uk-UA" dirty="0"/>
          </a:p>
          <a:p>
            <a:pPr lvl="1">
              <a:spcBef>
                <a:spcPts val="0"/>
              </a:spcBef>
              <a:defRPr/>
            </a:pPr>
            <a:r>
              <a:rPr lang="en-US" dirty="0">
                <a:hlinkClick r:id="rId6"/>
              </a:rPr>
              <a:t>Overview of Branching, Cloning, Pulling, and Merging. Demo of it on </a:t>
            </a:r>
            <a:r>
              <a:rPr lang="en-US" dirty="0" err="1">
                <a:hlinkClick r:id="rId6"/>
              </a:rPr>
              <a:t>Git</a:t>
            </a:r>
            <a:r>
              <a:rPr lang="en-US" dirty="0">
                <a:hlinkClick r:id="rId6"/>
              </a:rPr>
              <a:t> Bash</a:t>
            </a:r>
            <a:endParaRPr lang="en-US" dirty="0"/>
          </a:p>
          <a:p>
            <a:pPr lvl="1">
              <a:spcBef>
                <a:spcPts val="0"/>
              </a:spcBef>
              <a:defRPr/>
            </a:pPr>
            <a:r>
              <a:rPr lang="en-US" dirty="0">
                <a:hlinkClick r:id="rId7"/>
              </a:rPr>
              <a:t>Merge Conflicts. </a:t>
            </a:r>
            <a:r>
              <a:rPr lang="en-US" dirty="0" err="1">
                <a:hlinkClick r:id="rId7"/>
              </a:rPr>
              <a:t>Git</a:t>
            </a:r>
            <a:r>
              <a:rPr lang="en-US" dirty="0">
                <a:hlinkClick r:id="rId7"/>
              </a:rPr>
              <a:t> Tagging</a:t>
            </a:r>
            <a:endParaRPr lang="en-US" dirty="0"/>
          </a:p>
          <a:p>
            <a:pPr lvl="1">
              <a:spcBef>
                <a:spcPts val="0"/>
              </a:spcBef>
              <a:defRPr/>
            </a:pPr>
            <a:r>
              <a:rPr lang="en-US" dirty="0">
                <a:hlinkClick r:id="rId8"/>
              </a:rPr>
              <a:t>GIT for small teams</a:t>
            </a:r>
            <a:endParaRPr lang="en-US" dirty="0"/>
          </a:p>
          <a:p>
            <a:pPr lvl="1">
              <a:spcBef>
                <a:spcPts val="0"/>
              </a:spcBef>
              <a:defRPr/>
            </a:pPr>
            <a:r>
              <a:rPr lang="en-US" u="sng" dirty="0">
                <a:hlinkClick r:id="rId9"/>
              </a:rPr>
              <a:t>Workflow for small teams</a:t>
            </a:r>
            <a:endParaRPr lang="en-US" u="sng" dirty="0"/>
          </a:p>
          <a:p>
            <a:pPr marL="0" indent="0">
              <a:spcBef>
                <a:spcPts val="0"/>
              </a:spcBef>
              <a:buNone/>
              <a:defRPr/>
            </a:pPr>
            <a:r>
              <a:rPr lang="en-US" dirty="0"/>
              <a:t>Advanced philosophy:			</a:t>
            </a:r>
          </a:p>
          <a:p>
            <a:pPr lvl="1">
              <a:spcBef>
                <a:spcPts val="0"/>
              </a:spcBef>
              <a:defRPr/>
            </a:pPr>
            <a:r>
              <a:rPr lang="en-US" dirty="0">
                <a:hlinkClick r:id="rId10"/>
              </a:rPr>
              <a:t>Advanced programmer guide to GIT</a:t>
            </a:r>
            <a:endParaRPr lang="en-US" dirty="0">
              <a:hlinkClick r:id="" action="ppaction://noaction"/>
            </a:endParaRPr>
          </a:p>
          <a:p>
            <a:pPr lvl="1">
              <a:spcBef>
                <a:spcPts val="0"/>
              </a:spcBef>
              <a:defRPr/>
            </a:pPr>
            <a:r>
              <a:rPr lang="en-US" dirty="0">
                <a:hlinkClick r:id="" action="ppaction://noaction"/>
              </a:rPr>
              <a:t>Version control SVN and GIT</a:t>
            </a:r>
            <a:endParaRPr lang="en-US" u="sng" dirty="0"/>
          </a:p>
          <a:p>
            <a:pPr>
              <a:spcBef>
                <a:spcPts val="0"/>
              </a:spcBef>
              <a:defRPr/>
            </a:pPr>
            <a:endParaRPr lang="en-US" dirty="0"/>
          </a:p>
        </p:txBody>
      </p:sp>
    </p:spTree>
    <p:extLst>
      <p:ext uri="{BB962C8B-B14F-4D97-AF65-F5344CB8AC3E}">
        <p14:creationId xmlns:p14="http://schemas.microsoft.com/office/powerpoint/2010/main" val="215835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792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  FOR</a:t>
            </a:r>
            <a:br>
              <a:rPr lang="en-US" dirty="0"/>
            </a:br>
            <a:r>
              <a:rPr lang="en-US" dirty="0"/>
              <a:t>ATTENTION</a:t>
            </a:r>
            <a:endParaRPr lang="uk-UA" dirty="0"/>
          </a:p>
        </p:txBody>
      </p:sp>
    </p:spTree>
    <p:extLst>
      <p:ext uri="{BB962C8B-B14F-4D97-AF65-F5344CB8AC3E}">
        <p14:creationId xmlns:p14="http://schemas.microsoft.com/office/powerpoint/2010/main" val="65838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795464" y="344488"/>
            <a:ext cx="8675687" cy="525462"/>
          </a:xfrm>
        </p:spPr>
        <p:txBody>
          <a:bodyPr/>
          <a:lstStyle/>
          <a:p>
            <a:pPr eaLnBrk="1" hangingPunct="1"/>
            <a:r>
              <a:rPr lang="en-US" altLang="en-US" b="1" dirty="0"/>
              <a:t>SCM</a:t>
            </a:r>
          </a:p>
        </p:txBody>
      </p:sp>
      <p:sp>
        <p:nvSpPr>
          <p:cNvPr id="16387" name="Text Placeholder 1"/>
          <p:cNvSpPr>
            <a:spLocks noGrp="1"/>
          </p:cNvSpPr>
          <p:nvPr>
            <p:ph type="body" sz="quarter" idx="10"/>
          </p:nvPr>
        </p:nvSpPr>
        <p:spPr>
          <a:xfrm>
            <a:off x="1795464" y="1233489"/>
            <a:ext cx="5824537" cy="4391025"/>
          </a:xfrm>
        </p:spPr>
        <p:txBody>
          <a:bodyPr/>
          <a:lstStyle/>
          <a:p>
            <a:pPr marL="227013" indent="-227013">
              <a:spcBef>
                <a:spcPts val="600"/>
              </a:spcBef>
              <a:buFont typeface="Arial" panose="020B0604020202020204" pitchFamily="34" charset="0"/>
              <a:buChar char="•"/>
            </a:pPr>
            <a:r>
              <a:rPr lang="en-US" altLang="en-US" sz="2400" b="1">
                <a:solidFill>
                  <a:srgbClr val="FF0000"/>
                </a:solidFill>
              </a:rPr>
              <a:t>Revision control</a:t>
            </a:r>
            <a:r>
              <a:rPr lang="en-US" altLang="en-US" sz="2400"/>
              <a:t>, also known as </a:t>
            </a:r>
            <a:r>
              <a:rPr lang="en-US" altLang="en-US" sz="2400" b="1"/>
              <a:t>version control</a:t>
            </a:r>
            <a:r>
              <a:rPr lang="en-US" altLang="en-US" sz="2400"/>
              <a:t> and </a:t>
            </a:r>
            <a:r>
              <a:rPr lang="en-US" altLang="en-US" sz="2400" b="1"/>
              <a:t>source control</a:t>
            </a:r>
            <a:r>
              <a:rPr lang="en-US" altLang="en-US" sz="2400"/>
              <a:t> (and an aspect of software configuration management), is the management of changes to documents, computer programs, large web sites, and other collections of information.</a:t>
            </a:r>
          </a:p>
          <a:p>
            <a:pPr marL="227013" indent="-227013">
              <a:spcBef>
                <a:spcPts val="600"/>
              </a:spcBef>
              <a:buFont typeface="Arial" panose="020B0604020202020204" pitchFamily="34" charset="0"/>
              <a:buChar char="•"/>
            </a:pPr>
            <a:endParaRPr lang="en-US" alt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034" y="3429001"/>
            <a:ext cx="8142345" cy="2418144"/>
          </a:xfrm>
          <a:prstGeom prst="rect">
            <a:avLst/>
          </a:prstGeom>
        </p:spPr>
      </p:pic>
    </p:spTree>
    <p:extLst>
      <p:ext uri="{BB962C8B-B14F-4D97-AF65-F5344CB8AC3E}">
        <p14:creationId xmlns:p14="http://schemas.microsoft.com/office/powerpoint/2010/main" val="3038626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5464" y="344488"/>
            <a:ext cx="8675687" cy="525462"/>
          </a:xfrm>
        </p:spPr>
        <p:txBody>
          <a:bodyPr/>
          <a:lstStyle/>
          <a:p>
            <a:r>
              <a:rPr lang="en-US" altLang="en-US" b="1" dirty="0"/>
              <a:t>Fundamental Concepts of SCM</a:t>
            </a:r>
            <a:endParaRPr lang="uk-UA" altLang="en-US" b="1" dirty="0"/>
          </a:p>
        </p:txBody>
      </p:sp>
      <p:sp>
        <p:nvSpPr>
          <p:cNvPr id="3" name="Text Placeholder 2"/>
          <p:cNvSpPr>
            <a:spLocks noGrp="1"/>
          </p:cNvSpPr>
          <p:nvPr>
            <p:ph type="body" sz="quarter" idx="10"/>
          </p:nvPr>
        </p:nvSpPr>
        <p:spPr>
          <a:xfrm>
            <a:off x="1795464" y="1191600"/>
            <a:ext cx="5367337" cy="4391025"/>
          </a:xfrm>
        </p:spPr>
        <p:txBody>
          <a:bodyPr/>
          <a:lstStyle/>
          <a:p>
            <a:pPr marL="285750" indent="-285750">
              <a:buFont typeface="Arial" panose="020B0604020202020204" pitchFamily="34" charset="0"/>
              <a:buChar char="•"/>
              <a:defRPr/>
            </a:pPr>
            <a:r>
              <a:rPr lang="en-US" dirty="0"/>
              <a:t>Tracking changes</a:t>
            </a:r>
          </a:p>
          <a:p>
            <a:pPr marL="285750" indent="-285750">
              <a:buFont typeface="Arial" panose="020B0604020202020204" pitchFamily="34" charset="0"/>
              <a:buChar char="•"/>
              <a:defRPr/>
            </a:pPr>
            <a:r>
              <a:rPr lang="en-US" dirty="0"/>
              <a:t>Committing</a:t>
            </a:r>
          </a:p>
          <a:p>
            <a:pPr marL="285750" indent="-285750">
              <a:buFont typeface="Arial" panose="020B0604020202020204" pitchFamily="34" charset="0"/>
              <a:buChar char="•"/>
              <a:defRPr/>
            </a:pPr>
            <a:r>
              <a:rPr lang="en-US" dirty="0"/>
              <a:t>Revisions and Change sets</a:t>
            </a:r>
          </a:p>
          <a:p>
            <a:pPr marL="285750" indent="-285750">
              <a:buFont typeface="Arial" panose="020B0604020202020204" pitchFamily="34" charset="0"/>
              <a:buChar char="•"/>
              <a:defRPr/>
            </a:pPr>
            <a:r>
              <a:rPr lang="en-US" dirty="0"/>
              <a:t>Getting updates</a:t>
            </a:r>
          </a:p>
          <a:p>
            <a:pPr marL="285750" indent="-285750">
              <a:buFont typeface="Arial" panose="020B0604020202020204" pitchFamily="34" charset="0"/>
              <a:buChar char="•"/>
              <a:defRPr/>
            </a:pPr>
            <a:r>
              <a:rPr lang="en-US" dirty="0"/>
              <a:t>Conflicts</a:t>
            </a:r>
          </a:p>
          <a:p>
            <a:pPr marL="285750" indent="-285750">
              <a:buFont typeface="Arial" panose="020B0604020202020204" pitchFamily="34" charset="0"/>
              <a:buChar char="•"/>
              <a:defRPr/>
            </a:pPr>
            <a:r>
              <a:rPr lang="en-US" dirty="0"/>
              <a:t>Diffing (or, viewing the differences)</a:t>
            </a:r>
          </a:p>
          <a:p>
            <a:pPr marL="285750" indent="-285750">
              <a:buFont typeface="Arial" panose="020B0604020202020204" pitchFamily="34" charset="0"/>
              <a:buChar char="•"/>
              <a:defRPr/>
            </a:pPr>
            <a:r>
              <a:rPr lang="en-US" dirty="0"/>
              <a:t>Branching and merging</a:t>
            </a:r>
          </a:p>
          <a:p>
            <a:pPr>
              <a:defRPr/>
            </a:pPr>
            <a:endParaRPr lang="uk-UA" dirty="0"/>
          </a:p>
        </p:txBody>
      </p:sp>
      <p:pic>
        <p:nvPicPr>
          <p:cNvPr id="1843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4189" y="1065230"/>
            <a:ext cx="4343400"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861" y="3700751"/>
            <a:ext cx="4572000" cy="2286000"/>
          </a:xfrm>
          <a:prstGeom prst="rect">
            <a:avLst/>
          </a:prstGeom>
        </p:spPr>
      </p:pic>
    </p:spTree>
    <p:extLst>
      <p:ext uri="{BB962C8B-B14F-4D97-AF65-F5344CB8AC3E}">
        <p14:creationId xmlns:p14="http://schemas.microsoft.com/office/powerpoint/2010/main" val="72383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795464" y="344488"/>
            <a:ext cx="8675687" cy="525462"/>
          </a:xfrm>
        </p:spPr>
        <p:txBody>
          <a:bodyPr/>
          <a:lstStyle/>
          <a:p>
            <a:r>
              <a:rPr lang="en-US" altLang="en-US" b="1" dirty="0"/>
              <a:t>Main terms</a:t>
            </a:r>
            <a:endParaRPr lang="uk-UA" altLang="en-US" b="1" dirty="0"/>
          </a:p>
        </p:txBody>
      </p:sp>
      <p:sp>
        <p:nvSpPr>
          <p:cNvPr id="2048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t>Repository</a:t>
            </a:r>
          </a:p>
          <a:p>
            <a:pPr marL="227013" indent="-227013">
              <a:buFont typeface="Arial" panose="020B0604020202020204" pitchFamily="34" charset="0"/>
              <a:buChar char="•"/>
            </a:pPr>
            <a:r>
              <a:rPr lang="en-US" altLang="en-US"/>
              <a:t>Working Copy</a:t>
            </a:r>
          </a:p>
          <a:p>
            <a:pPr marL="227013" indent="-227013">
              <a:buFont typeface="Arial" panose="020B0604020202020204" pitchFamily="34" charset="0"/>
              <a:buChar char="•"/>
            </a:pPr>
            <a:r>
              <a:rPr lang="en-US" altLang="en-US"/>
              <a:t>Merging</a:t>
            </a:r>
          </a:p>
          <a:p>
            <a:pPr marL="227013" indent="-227013">
              <a:buFont typeface="Arial" panose="020B0604020202020204" pitchFamily="34" charset="0"/>
              <a:buChar char="•"/>
            </a:pPr>
            <a:r>
              <a:rPr lang="en-US" altLang="en-US"/>
              <a:t>Revision</a:t>
            </a:r>
          </a:p>
          <a:p>
            <a:pPr marL="227013" indent="-227013">
              <a:buFont typeface="Arial" panose="020B0604020202020204" pitchFamily="34" charset="0"/>
              <a:buChar char="•"/>
            </a:pPr>
            <a:endParaRPr lang="uk-UA" altLang="en-US"/>
          </a:p>
        </p:txBody>
      </p:sp>
      <p:pic>
        <p:nvPicPr>
          <p:cNvPr id="204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200401"/>
            <a:ext cx="4687888"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1524000"/>
            <a:ext cx="25304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59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5464" y="344488"/>
            <a:ext cx="8675687" cy="525462"/>
          </a:xfrm>
        </p:spPr>
        <p:txBody>
          <a:bodyPr/>
          <a:lstStyle/>
          <a:p>
            <a:r>
              <a:rPr lang="en-US" altLang="en-US" b="1" dirty="0"/>
              <a:t>System version control</a:t>
            </a:r>
            <a:endParaRPr lang="uk-UA" altLang="en-US" b="1" dirty="0"/>
          </a:p>
        </p:txBody>
      </p:sp>
      <p:pic>
        <p:nvPicPr>
          <p:cNvPr id="225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1066800"/>
            <a:ext cx="39576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2514" y="1143000"/>
            <a:ext cx="40592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Content Placeholder 1"/>
          <p:cNvSpPr txBox="1">
            <a:spLocks/>
          </p:cNvSpPr>
          <p:nvPr/>
        </p:nvSpPr>
        <p:spPr bwMode="auto">
          <a:xfrm>
            <a:off x="1854200" y="4510088"/>
            <a:ext cx="52324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defTabSz="912813">
              <a:lnSpc>
                <a:spcPct val="90000"/>
              </a:lnSpc>
              <a:spcBef>
                <a:spcPts val="1000"/>
              </a:spcBef>
              <a:buClr>
                <a:schemeClr val="bg2"/>
              </a:buClr>
              <a:buFont typeface="Arial" panose="020B0604020202020204" pitchFamily="34" charset="0"/>
              <a:buChar char="•"/>
              <a:defRPr sz="2800">
                <a:solidFill>
                  <a:srgbClr val="000000"/>
                </a:solidFill>
                <a:latin typeface="Tahoma" panose="020B0604030504040204" pitchFamily="34" charset="0"/>
              </a:defRPr>
            </a:lvl1pPr>
            <a:lvl2pPr marL="684213" indent="-227013" defTabSz="912813">
              <a:lnSpc>
                <a:spcPct val="90000"/>
              </a:lnSpc>
              <a:spcBef>
                <a:spcPts val="500"/>
              </a:spcBef>
              <a:buClr>
                <a:schemeClr val="bg2"/>
              </a:buClr>
              <a:buFont typeface="Arial" panose="020B0604020202020204" pitchFamily="34" charset="0"/>
              <a:buChar char="•"/>
              <a:defRPr sz="2400">
                <a:solidFill>
                  <a:srgbClr val="000000"/>
                </a:solidFill>
                <a:latin typeface="Tahoma" panose="020B0604030504040204" pitchFamily="34" charset="0"/>
              </a:defRPr>
            </a:lvl2pPr>
            <a:lvl3pPr marL="1141413" indent="-227013" defTabSz="912813">
              <a:lnSpc>
                <a:spcPct val="90000"/>
              </a:lnSpc>
              <a:spcBef>
                <a:spcPts val="500"/>
              </a:spcBef>
              <a:buClr>
                <a:schemeClr val="bg2"/>
              </a:buClr>
              <a:buFont typeface="Arial" panose="020B0604020202020204" pitchFamily="34" charset="0"/>
              <a:buChar char="•"/>
              <a:defRPr sz="2000">
                <a:solidFill>
                  <a:srgbClr val="000000"/>
                </a:solidFill>
                <a:latin typeface="Tahoma" panose="020B0604030504040204" pitchFamily="34" charset="0"/>
              </a:defRPr>
            </a:lvl3pPr>
            <a:lvl4pPr marL="1598613" indent="-227013" defTabSz="912813">
              <a:lnSpc>
                <a:spcPct val="90000"/>
              </a:lnSpc>
              <a:spcBef>
                <a:spcPts val="500"/>
              </a:spcBef>
              <a:buClr>
                <a:schemeClr val="bg2"/>
              </a:buClr>
              <a:buFont typeface="Arial" panose="020B0604020202020204" pitchFamily="34" charset="0"/>
              <a:buChar char="•"/>
              <a:defRPr>
                <a:solidFill>
                  <a:srgbClr val="000000"/>
                </a:solidFill>
                <a:latin typeface="Tahoma" panose="020B0604030504040204" pitchFamily="34" charset="0"/>
              </a:defRPr>
            </a:lvl4pPr>
            <a:lvl5pPr marL="2055813" indent="-227013" defTabSz="912813">
              <a:lnSpc>
                <a:spcPct val="90000"/>
              </a:lnSpc>
              <a:spcBef>
                <a:spcPts val="500"/>
              </a:spcBef>
              <a:buClr>
                <a:schemeClr val="bg2"/>
              </a:buClr>
              <a:buFont typeface="Arial" panose="020B0604020202020204" pitchFamily="34" charset="0"/>
              <a:buChar char="•"/>
              <a:defRPr>
                <a:solidFill>
                  <a:srgbClr val="000000"/>
                </a:solidFill>
                <a:latin typeface="Tahoma" panose="020B0604030504040204" pitchFamily="34" charset="0"/>
              </a:defRPr>
            </a:lvl5pPr>
            <a:lvl6pPr marL="25130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6pPr>
            <a:lvl7pPr marL="29702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7pPr>
            <a:lvl8pPr marL="34274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8pPr>
            <a:lvl9pPr marL="3884613" indent="-227013" defTabSz="912813" eaLnBrk="0" fontAlgn="base" hangingPunct="0">
              <a:lnSpc>
                <a:spcPct val="90000"/>
              </a:lnSpc>
              <a:spcBef>
                <a:spcPts val="500"/>
              </a:spcBef>
              <a:spcAft>
                <a:spcPct val="0"/>
              </a:spcAft>
              <a:buClr>
                <a:schemeClr val="bg2"/>
              </a:buClr>
              <a:buFont typeface="Arial" panose="020B0604020202020204" pitchFamily="34" charset="0"/>
              <a:buChar char="•"/>
              <a:defRPr>
                <a:solidFill>
                  <a:srgbClr val="000000"/>
                </a:solidFill>
                <a:latin typeface="Tahoma" panose="020B0604030504040204" pitchFamily="34" charset="0"/>
              </a:defRPr>
            </a:lvl9pPr>
          </a:lstStyle>
          <a:p>
            <a:r>
              <a:rPr lang="en-US" altLang="en-US" sz="2400"/>
              <a:t>Centralized: CVS, Perforce, </a:t>
            </a:r>
            <a:r>
              <a:rPr lang="en-US" altLang="en-US" sz="2400" b="1"/>
              <a:t>SVN,</a:t>
            </a:r>
            <a:r>
              <a:rPr lang="en-US" altLang="en-US" sz="2400"/>
              <a:t> Team Foundation Server (</a:t>
            </a:r>
            <a:r>
              <a:rPr lang="en-US" altLang="en-US" sz="2400" b="1"/>
              <a:t>TFS</a:t>
            </a:r>
            <a:r>
              <a:rPr lang="en-US" altLang="en-US" sz="2400"/>
              <a:t>)</a:t>
            </a:r>
          </a:p>
          <a:p>
            <a:r>
              <a:rPr lang="en-US" altLang="en-US" sz="2400"/>
              <a:t>Distributed: </a:t>
            </a:r>
            <a:r>
              <a:rPr lang="en-US" altLang="en-US" sz="2400" b="1"/>
              <a:t>Git</a:t>
            </a:r>
            <a:r>
              <a:rPr lang="en-US" altLang="en-US" sz="2400"/>
              <a:t>, Mercurial</a:t>
            </a:r>
          </a:p>
        </p:txBody>
      </p:sp>
    </p:spTree>
    <p:extLst>
      <p:ext uri="{BB962C8B-B14F-4D97-AF65-F5344CB8AC3E}">
        <p14:creationId xmlns:p14="http://schemas.microsoft.com/office/powerpoint/2010/main" val="101450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795464" y="344488"/>
            <a:ext cx="8675687" cy="525462"/>
          </a:xfrm>
        </p:spPr>
        <p:txBody>
          <a:bodyPr/>
          <a:lstStyle/>
          <a:p>
            <a:r>
              <a:rPr lang="en-US" altLang="en-US" b="1" dirty="0"/>
              <a:t>GIT Intro</a:t>
            </a:r>
            <a:endParaRPr lang="uk-UA" altLang="en-US" b="1" dirty="0"/>
          </a:p>
        </p:txBody>
      </p:sp>
      <p:sp>
        <p:nvSpPr>
          <p:cNvPr id="24579"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sz="2400" b="1" dirty="0" err="1">
                <a:solidFill>
                  <a:schemeClr val="accent2"/>
                </a:solidFill>
              </a:rPr>
              <a:t>Git</a:t>
            </a:r>
            <a:r>
              <a:rPr lang="en-US" altLang="en-US" sz="2400" dirty="0">
                <a:solidFill>
                  <a:srgbClr val="00B0F0"/>
                </a:solidFill>
              </a:rPr>
              <a:t> </a:t>
            </a:r>
            <a:r>
              <a:rPr lang="en-US" altLang="en-US" sz="2400" dirty="0"/>
              <a:t>– is a distributed revision control system with an emphasis on speed, data integrity, and support for distributed, non-linear workflows. </a:t>
            </a:r>
          </a:p>
          <a:p>
            <a:pPr marL="227013" indent="-227013">
              <a:buFont typeface="Arial" panose="020B0604020202020204" pitchFamily="34" charset="0"/>
              <a:buChar char="•"/>
            </a:pPr>
            <a:r>
              <a:rPr lang="en-US" altLang="en-US" sz="2400" b="1" dirty="0" err="1">
                <a:solidFill>
                  <a:schemeClr val="accent2"/>
                </a:solidFill>
              </a:rPr>
              <a:t>Git</a:t>
            </a:r>
            <a:r>
              <a:rPr lang="en-US" altLang="en-US" sz="2400" dirty="0">
                <a:solidFill>
                  <a:srgbClr val="00B0F0"/>
                </a:solidFill>
              </a:rPr>
              <a:t> </a:t>
            </a:r>
            <a:r>
              <a:rPr lang="en-US" altLang="en-US" sz="2400" dirty="0"/>
              <a:t>was initially designed and developed by </a:t>
            </a:r>
            <a:r>
              <a:rPr lang="en-US" altLang="en-US" sz="2400" i="1" dirty="0">
                <a:solidFill>
                  <a:schemeClr val="accent2">
                    <a:lumMod val="75000"/>
                  </a:schemeClr>
                </a:solidFill>
              </a:rPr>
              <a:t>Linus Torvalds</a:t>
            </a:r>
            <a:r>
              <a:rPr lang="en-US" altLang="en-US" sz="2400" dirty="0">
                <a:solidFill>
                  <a:schemeClr val="accent2">
                    <a:lumMod val="75000"/>
                  </a:schemeClr>
                </a:solidFill>
              </a:rPr>
              <a:t> </a:t>
            </a:r>
            <a:r>
              <a:rPr lang="en-US" altLang="en-US" sz="2400" dirty="0"/>
              <a:t>for Linux kernel development in 2005, and has since become the most widely adopted version control system for software development.</a:t>
            </a:r>
          </a:p>
          <a:p>
            <a:pPr marL="227013" indent="-227013">
              <a:buFont typeface="Arial" panose="020B0604020202020204" pitchFamily="34" charset="0"/>
              <a:buChar char="•"/>
            </a:pPr>
            <a:r>
              <a:rPr lang="en-US" altLang="en-US" sz="2400" dirty="0"/>
              <a:t>Every </a:t>
            </a:r>
            <a:r>
              <a:rPr lang="en-US" altLang="en-US" sz="2400" dirty="0" err="1"/>
              <a:t>Git</a:t>
            </a:r>
            <a:r>
              <a:rPr lang="en-US" altLang="en-US" sz="2400" dirty="0"/>
              <a:t> working directory is a </a:t>
            </a:r>
            <a:r>
              <a:rPr lang="en-US" altLang="en-US" sz="2400" b="1" dirty="0"/>
              <a:t>full-fledged repository</a:t>
            </a:r>
            <a:r>
              <a:rPr lang="en-US" altLang="en-US" sz="2400" dirty="0"/>
              <a:t> with </a:t>
            </a:r>
            <a:r>
              <a:rPr lang="en-US" altLang="en-US" sz="2400" b="1" dirty="0"/>
              <a:t>complete history </a:t>
            </a:r>
            <a:r>
              <a:rPr lang="en-US" altLang="en-US" sz="2400" dirty="0"/>
              <a:t>and </a:t>
            </a:r>
            <a:r>
              <a:rPr lang="en-US" altLang="en-US" sz="2400" b="1" dirty="0"/>
              <a:t>full revision tracking capabilities</a:t>
            </a:r>
            <a:r>
              <a:rPr lang="en-US" altLang="en-US" sz="2400" dirty="0"/>
              <a:t>, not dependent on network access or a central server.</a:t>
            </a:r>
            <a:endParaRPr lang="uk-UA" altLang="en-US" sz="2400" dirty="0"/>
          </a:p>
        </p:txBody>
      </p:sp>
    </p:spTree>
    <p:extLst>
      <p:ext uri="{BB962C8B-B14F-4D97-AF65-F5344CB8AC3E}">
        <p14:creationId xmlns:p14="http://schemas.microsoft.com/office/powerpoint/2010/main" val="264191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95464" y="344488"/>
            <a:ext cx="8675687" cy="525462"/>
          </a:xfrm>
        </p:spPr>
        <p:txBody>
          <a:bodyPr/>
          <a:lstStyle/>
          <a:p>
            <a:r>
              <a:rPr lang="en-US" altLang="en-US" b="1" dirty="0"/>
              <a:t>Before start</a:t>
            </a:r>
            <a:endParaRPr lang="uk-UA" altLang="en-US" b="1" dirty="0"/>
          </a:p>
        </p:txBody>
      </p:sp>
      <p:sp>
        <p:nvSpPr>
          <p:cNvPr id="25603"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a:t>Firstly we need to check if we have a git client software.</a:t>
            </a:r>
          </a:p>
          <a:p>
            <a:pPr marL="227013" indent="-227013">
              <a:buFont typeface="Arial" panose="020B0604020202020204" pitchFamily="34" charset="0"/>
              <a:buChar char="•"/>
            </a:pPr>
            <a:r>
              <a:rPr lang="en-US" altLang="en-US"/>
              <a:t>Download and install </a:t>
            </a:r>
            <a:r>
              <a:rPr lang="en-US" altLang="en-US" b="1"/>
              <a:t>git</a:t>
            </a:r>
            <a:endParaRPr lang="en-US" altLang="en-US"/>
          </a:p>
          <a:p>
            <a:pPr marL="227013" indent="-227013">
              <a:buFont typeface="Arial" panose="020B0604020202020204" pitchFamily="34" charset="0"/>
              <a:buChar char="•"/>
            </a:pPr>
            <a:endParaRPr lang="uk-UA" altLang="en-US"/>
          </a:p>
        </p:txBody>
      </p:sp>
      <p:sp>
        <p:nvSpPr>
          <p:cNvPr id="25604" name="TextBox 3"/>
          <p:cNvSpPr txBox="1">
            <a:spLocks noChangeArrowheads="1"/>
          </p:cNvSpPr>
          <p:nvPr/>
        </p:nvSpPr>
        <p:spPr bwMode="auto">
          <a:xfrm>
            <a:off x="4397375" y="2463800"/>
            <a:ext cx="44640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Linux OS</a:t>
            </a:r>
          </a:p>
          <a:p>
            <a:r>
              <a:rPr lang="en-US" altLang="en-US"/>
              <a:t>Debian Family (Debian, Ubuntu, Mint)</a:t>
            </a:r>
            <a:br>
              <a:rPr lang="en-US" altLang="en-US"/>
            </a:br>
            <a:r>
              <a:rPr lang="en-US" altLang="en-US"/>
              <a:t>#</a:t>
            </a:r>
            <a:r>
              <a:rPr lang="en-US" altLang="en-US">
                <a:latin typeface="Courier New" panose="02070309020205020404" pitchFamily="49" charset="0"/>
                <a:cs typeface="Courier New" panose="02070309020205020404" pitchFamily="49" charset="0"/>
              </a:rPr>
              <a:t>apt-get install git</a:t>
            </a:r>
          </a:p>
          <a:p>
            <a:endParaRPr lang="en-US" altLang="en-US">
              <a:latin typeface="Courier New" panose="02070309020205020404" pitchFamily="49" charset="0"/>
              <a:cs typeface="Courier New" panose="02070309020205020404" pitchFamily="49" charset="0"/>
            </a:endParaRPr>
          </a:p>
          <a:p>
            <a:r>
              <a:rPr lang="en-US" altLang="en-US"/>
              <a:t>Red Hat Family (RHEL, CentOS, Fedora)</a:t>
            </a:r>
            <a:br>
              <a:rPr lang="en-US" altLang="en-US"/>
            </a:br>
            <a:r>
              <a:rPr lang="en-US" altLang="en-US"/>
              <a:t>#</a:t>
            </a:r>
            <a:r>
              <a:rPr lang="en-US" altLang="en-US">
                <a:latin typeface="Courier New" panose="02070309020205020404" pitchFamily="49" charset="0"/>
                <a:cs typeface="Courier New" panose="02070309020205020404" pitchFamily="49" charset="0"/>
              </a:rPr>
              <a:t>yum install git</a:t>
            </a:r>
            <a:br>
              <a:rPr lang="en-US" altLang="en-US"/>
            </a:br>
            <a:endParaRPr lang="en-US" altLang="en-US">
              <a:latin typeface="Courier New" panose="02070309020205020404" pitchFamily="49" charset="0"/>
              <a:cs typeface="Courier New" panose="02070309020205020404" pitchFamily="49" charset="0"/>
            </a:endParaRPr>
          </a:p>
        </p:txBody>
      </p:sp>
      <p:pic>
        <p:nvPicPr>
          <p:cNvPr id="25605" name="Picture 6" descr="http://www.quadrobay.com/images/linux-logo-png-transparent.png"/>
          <p:cNvPicPr>
            <a:picLocks noChangeAspect="1" noChangeArrowheads="1"/>
          </p:cNvPicPr>
          <p:nvPr/>
        </p:nvPicPr>
        <p:blipFill>
          <a:blip r:embed="rId3">
            <a:extLst>
              <a:ext uri="{28A0092B-C50C-407E-A947-70E740481C1C}">
                <a14:useLocalDpi xmlns:a14="http://schemas.microsoft.com/office/drawing/2010/main" val="0"/>
              </a:ext>
            </a:extLst>
          </a:blip>
          <a:srcRect l="23250" t="7149" r="26083" b="14629"/>
          <a:stretch>
            <a:fillRect/>
          </a:stretch>
        </p:blipFill>
        <p:spPr bwMode="auto">
          <a:xfrm>
            <a:off x="2209800" y="2463800"/>
            <a:ext cx="1447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descr="http://vignette1.wikia.nocookie.net/freeciv/images/e/e0/Windows_logo.png/revision/latest?cb=200710140608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789" y="4560889"/>
            <a:ext cx="116363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6"/>
          <p:cNvSpPr txBox="1">
            <a:spLocks noChangeArrowheads="1"/>
          </p:cNvSpPr>
          <p:nvPr/>
        </p:nvSpPr>
        <p:spPr bwMode="auto">
          <a:xfrm>
            <a:off x="3505200" y="4559301"/>
            <a:ext cx="36990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a:t>MS Windows OS</a:t>
            </a:r>
            <a:br>
              <a:rPr lang="en-US" altLang="en-US"/>
            </a:br>
            <a:r>
              <a:rPr lang="en-US" altLang="en-US">
                <a:hlinkClick r:id="rId5"/>
              </a:rPr>
              <a:t>https://git-scm.com/download/win</a:t>
            </a:r>
            <a:endParaRPr lang="en-US" altLang="en-US"/>
          </a:p>
        </p:txBody>
      </p:sp>
    </p:spTree>
    <p:extLst>
      <p:ext uri="{BB962C8B-B14F-4D97-AF65-F5344CB8AC3E}">
        <p14:creationId xmlns:p14="http://schemas.microsoft.com/office/powerpoint/2010/main" val="265194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795464" y="344488"/>
            <a:ext cx="8675687" cy="525462"/>
          </a:xfrm>
        </p:spPr>
        <p:txBody>
          <a:bodyPr/>
          <a:lstStyle/>
          <a:p>
            <a:r>
              <a:rPr lang="en-US" altLang="en-US" b="1" dirty="0"/>
              <a:t>If we need to know </a:t>
            </a:r>
            <a:r>
              <a:rPr lang="en-US" altLang="en-US" b="1" dirty="0" err="1"/>
              <a:t>sth</a:t>
            </a:r>
            <a:r>
              <a:rPr lang="en-US" altLang="en-US" b="1" dirty="0"/>
              <a:t> </a:t>
            </a:r>
            <a:r>
              <a:rPr lang="en-US" altLang="en-US" dirty="0">
                <a:sym typeface="Wingdings" panose="05000000000000000000" pitchFamily="2" charset="2"/>
              </a:rPr>
              <a:t></a:t>
            </a:r>
            <a:endParaRPr lang="uk-UA" altLang="en-US" dirty="0"/>
          </a:p>
        </p:txBody>
      </p:sp>
      <p:sp>
        <p:nvSpPr>
          <p:cNvPr id="27651" name="Text Placeholder 2"/>
          <p:cNvSpPr>
            <a:spLocks noGrp="1"/>
          </p:cNvSpPr>
          <p:nvPr>
            <p:ph type="body" sz="quarter" idx="10"/>
          </p:nvPr>
        </p:nvSpPr>
        <p:spPr>
          <a:xfrm>
            <a:off x="1795463" y="1233489"/>
            <a:ext cx="8674100" cy="4391025"/>
          </a:xfrm>
        </p:spPr>
        <p:txBody>
          <a:bodyPr/>
          <a:lstStyle/>
          <a:p>
            <a:pPr marL="227013" indent="-227013">
              <a:buFont typeface="Arial" panose="020B0604020202020204" pitchFamily="34" charset="0"/>
              <a:buChar char="•"/>
            </a:pPr>
            <a:r>
              <a:rPr lang="en-US" altLang="en-US" dirty="0"/>
              <a:t>Help yourself</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 help &lt;command&gt;</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 &lt;command&gt; --help</a:t>
            </a:r>
          </a:p>
          <a:p>
            <a:pPr marL="684213" lvl="1" indent="-227013">
              <a:buFont typeface="Arial" panose="020B0604020202020204" pitchFamily="34" charset="0"/>
              <a:buChar char="•"/>
            </a:pPr>
            <a:r>
              <a:rPr lang="en-US" altLang="en-US" sz="2400" dirty="0">
                <a:latin typeface="Courier New" panose="02070309020205020404" pitchFamily="49" charset="0"/>
                <a:cs typeface="Courier New" panose="02070309020205020404" pitchFamily="49" charset="0"/>
              </a:rPr>
              <a:t>$man </a:t>
            </a:r>
            <a:r>
              <a:rPr lang="en-US" altLang="en-US" sz="2400" dirty="0" err="1">
                <a:latin typeface="Courier New" panose="02070309020205020404" pitchFamily="49" charset="0"/>
                <a:cs typeface="Courier New" panose="02070309020205020404" pitchFamily="49" charset="0"/>
              </a:rPr>
              <a:t>git</a:t>
            </a:r>
            <a:r>
              <a:rPr lang="en-US" altLang="en-US" sz="2400" dirty="0">
                <a:latin typeface="Courier New" panose="02070309020205020404" pitchFamily="49" charset="0"/>
                <a:cs typeface="Courier New" panose="02070309020205020404" pitchFamily="49" charset="0"/>
              </a:rPr>
              <a:t>-&lt;command&gt;</a:t>
            </a:r>
          </a:p>
          <a:p>
            <a:pPr marL="227013" indent="-227013">
              <a:buFont typeface="Arial" panose="020B0604020202020204" pitchFamily="34" charset="0"/>
              <a:buChar char="•"/>
            </a:pPr>
            <a:endParaRPr lang="uk-UA" altLang="en-US" dirty="0"/>
          </a:p>
        </p:txBody>
      </p:sp>
      <p:pic>
        <p:nvPicPr>
          <p:cNvPr id="27652" name="Picture 2" descr="http://translation-blog.multilizer.com/wp-content/uploads/2011/03/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782889"/>
            <a:ext cx="36703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6755848"/>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221</TotalTime>
  <Words>2139</Words>
  <Application>Microsoft Office PowerPoint</Application>
  <PresentationFormat>Widescreen</PresentationFormat>
  <Paragraphs>228</Paragraphs>
  <Slides>25</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Open Sans</vt:lpstr>
      <vt:lpstr>Calibri Light</vt:lpstr>
      <vt:lpstr>Courier New</vt:lpstr>
      <vt:lpstr>Segoe UI Light</vt:lpstr>
      <vt:lpstr>Proxima Nova Black</vt:lpstr>
      <vt:lpstr>Arial</vt:lpstr>
      <vt:lpstr>Calibri</vt:lpstr>
      <vt:lpstr>Segoe UI</vt:lpstr>
      <vt:lpstr>Tahoma</vt:lpstr>
      <vt:lpstr>DARK THEME</vt:lpstr>
      <vt:lpstr>LIGHT-THEME</vt:lpstr>
      <vt:lpstr>GIT PYTHON CORE</vt:lpstr>
      <vt:lpstr>Agenda</vt:lpstr>
      <vt:lpstr>SCM</vt:lpstr>
      <vt:lpstr>Fundamental Concepts of SCM</vt:lpstr>
      <vt:lpstr>Main terms</vt:lpstr>
      <vt:lpstr>System version control</vt:lpstr>
      <vt:lpstr>GIT Intro</vt:lpstr>
      <vt:lpstr>Before start</vt:lpstr>
      <vt:lpstr>If we need to know sth </vt:lpstr>
      <vt:lpstr>Let’s configure git </vt:lpstr>
      <vt:lpstr>Create repository</vt:lpstr>
      <vt:lpstr>GIT basics</vt:lpstr>
      <vt:lpstr>Git data transport commands</vt:lpstr>
      <vt:lpstr>Must know commands!</vt:lpstr>
      <vt:lpstr>GIT Work Cycle</vt:lpstr>
      <vt:lpstr>Branch</vt:lpstr>
      <vt:lpstr>Let’s imagine</vt:lpstr>
      <vt:lpstr>Merging</vt:lpstr>
      <vt:lpstr>Rebasing</vt:lpstr>
      <vt:lpstr>Team player / issue / bug fix philosophy </vt:lpstr>
      <vt:lpstr>PowerPoint Presentation</vt:lpstr>
      <vt:lpstr>HomeWork (online course)</vt:lpstr>
      <vt:lpstr>References and Sources</vt:lpstr>
      <vt:lpstr>More questions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Liubomyr Halamaha</cp:lastModifiedBy>
  <cp:revision>17</cp:revision>
  <dcterms:created xsi:type="dcterms:W3CDTF">2018-12-11T16:43:22Z</dcterms:created>
  <dcterms:modified xsi:type="dcterms:W3CDTF">2022-07-28T15:01:31Z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